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59" r:id="rId2"/>
  </p:sldMasterIdLst>
  <p:notesMasterIdLst>
    <p:notesMasterId r:id="rId37"/>
  </p:notesMasterIdLst>
  <p:handoutMasterIdLst>
    <p:handoutMasterId r:id="rId38"/>
  </p:handoutMasterIdLst>
  <p:sldIdLst>
    <p:sldId id="1699" r:id="rId3"/>
    <p:sldId id="1730" r:id="rId4"/>
    <p:sldId id="1609" r:id="rId5"/>
    <p:sldId id="1570" r:id="rId6"/>
    <p:sldId id="1565" r:id="rId7"/>
    <p:sldId id="1608" r:id="rId8"/>
    <p:sldId id="1610" r:id="rId9"/>
    <p:sldId id="1635" r:id="rId10"/>
    <p:sldId id="1636" r:id="rId11"/>
    <p:sldId id="1612" r:id="rId12"/>
    <p:sldId id="1613" r:id="rId13"/>
    <p:sldId id="1731" r:id="rId14"/>
    <p:sldId id="1614" r:id="rId15"/>
    <p:sldId id="1615" r:id="rId16"/>
    <p:sldId id="1637" r:id="rId17"/>
    <p:sldId id="1617" r:id="rId18"/>
    <p:sldId id="1618" r:id="rId19"/>
    <p:sldId id="1619" r:id="rId20"/>
    <p:sldId id="1616" r:id="rId21"/>
    <p:sldId id="1732" r:id="rId22"/>
    <p:sldId id="1639" r:id="rId23"/>
    <p:sldId id="1620" r:id="rId24"/>
    <p:sldId id="1638" r:id="rId25"/>
    <p:sldId id="1640" r:id="rId26"/>
    <p:sldId id="1645" r:id="rId27"/>
    <p:sldId id="1642" r:id="rId28"/>
    <p:sldId id="1643" r:id="rId29"/>
    <p:sldId id="992" r:id="rId30"/>
    <p:sldId id="1641" r:id="rId31"/>
    <p:sldId id="1644" r:id="rId32"/>
    <p:sldId id="1716" r:id="rId33"/>
    <p:sldId id="1740" r:id="rId34"/>
    <p:sldId id="1580" r:id="rId35"/>
    <p:sldId id="171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8C2D"/>
    <a:srgbClr val="D13329"/>
    <a:srgbClr val="F4F4F4"/>
    <a:srgbClr val="31493C"/>
    <a:srgbClr val="0ABFB6"/>
    <a:srgbClr val="CCCCCC"/>
    <a:srgbClr val="2AB2A6"/>
    <a:srgbClr val="001A23"/>
    <a:srgbClr val="F2806D"/>
    <a:srgbClr val="09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249" autoAdjust="0"/>
  </p:normalViewPr>
  <p:slideViewPr>
    <p:cSldViewPr snapToGrid="0" snapToObjects="1">
      <p:cViewPr varScale="1">
        <p:scale>
          <a:sx n="68" d="100"/>
          <a:sy n="68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668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B1B91-2DC1-414B-B94A-8B9142187BF5}" type="datetimeFigureOut">
              <a:rPr lang="nb-NO" smtClean="0"/>
              <a:t>08.03.2022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C5A7-4016-864C-8142-7DE4F6C62E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18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BCE4E-516F-C449-8BC8-7786B4DF003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FE5B4-BC53-E34A-9B40-00039C189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8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9D1883EF-BC4E-4BE0-BDB5-3DBDC0DDBD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3B883F95-97B5-4F18-A3F3-7644E80D5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000"/>
              <a:t>Vi kommer alle fra et sted</a:t>
            </a:r>
          </a:p>
          <a:p>
            <a:pPr lvl="1"/>
            <a:r>
              <a:rPr lang="nb-NO" altLang="nb-NO" sz="1600"/>
              <a:t>Hvordan var det å være en viking? Å leve i middelalderen? Være kristen da dine oldeforeldre levde? I dag? Hva er det å være en kirke?</a:t>
            </a:r>
          </a:p>
          <a:p>
            <a:pPr>
              <a:spcBef>
                <a:spcPts val="1200"/>
              </a:spcBef>
            </a:pPr>
            <a:br>
              <a:rPr lang="nb-NO" altLang="nb-NO" sz="2000"/>
            </a:br>
            <a:r>
              <a:rPr lang="nb-NO" altLang="nb-NO" sz="2000"/>
              <a:t>Målet ikke en fasit, men tanker og temaer for gode samtaler</a:t>
            </a:r>
          </a:p>
          <a:p>
            <a:pPr>
              <a:spcBef>
                <a:spcPts val="1200"/>
              </a:spcBef>
            </a:pPr>
            <a:br>
              <a:rPr lang="nb-NO" altLang="nb-NO" sz="2000"/>
            </a:br>
            <a:r>
              <a:rPr lang="nb-NO" altLang="nb-NO" sz="2000"/>
              <a:t>Også det «helt selvfølgelige» har en historie</a:t>
            </a:r>
          </a:p>
          <a:p>
            <a:pPr lvl="1"/>
            <a:r>
              <a:rPr lang="nb-NO" altLang="nb-NO" sz="1600"/>
              <a:t>Hvor kommer idealene fra? Helter, verdier og holdninger? Skurker?</a:t>
            </a:r>
          </a:p>
          <a:p>
            <a:pPr>
              <a:spcBef>
                <a:spcPts val="1200"/>
              </a:spcBef>
            </a:pPr>
            <a:br>
              <a:rPr lang="nb-NO" altLang="nb-NO" sz="2000"/>
            </a:br>
            <a:r>
              <a:rPr lang="nb-NO" altLang="nb-NO" sz="2000"/>
              <a:t>Alle ser et bakteppe</a:t>
            </a:r>
          </a:p>
          <a:p>
            <a:pPr lvl="1"/>
            <a:r>
              <a:rPr lang="nb-NO" altLang="nb-NO" sz="1600"/>
              <a:t>Overdrevent positivt syn på kirken i historien? Overdrevent negativt?</a:t>
            </a:r>
          </a:p>
          <a:p>
            <a:pPr>
              <a:spcBef>
                <a:spcPts val="1200"/>
              </a:spcBef>
            </a:pPr>
            <a:endParaRPr lang="nb-NO" altLang="nb-NO"/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877C2A83-AE96-48AD-B5C9-C280016984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2201F0-574D-436B-BA70-C6E7907A5272}" type="slidenum">
              <a:rPr lang="nb-NO" altLang="nb-NO" smtClean="0"/>
              <a:pPr/>
              <a:t>3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>
            <a:extLst>
              <a:ext uri="{FF2B5EF4-FFF2-40B4-BE49-F238E27FC236}">
                <a16:creationId xmlns:a16="http://schemas.microsoft.com/office/drawing/2014/main" id="{4BCF4AA0-C10C-454E-A8BA-4B5C3D8BA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Plassholder for notater 2">
            <a:extLst>
              <a:ext uri="{FF2B5EF4-FFF2-40B4-BE49-F238E27FC236}">
                <a16:creationId xmlns:a16="http://schemas.microsoft.com/office/drawing/2014/main" id="{F399DB6A-63B1-43C0-B892-0FAC8BA0F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/>
              <a:t>Siste av flere figurer fra Del 2 om kirken i middelalderen</a:t>
            </a:r>
          </a:p>
        </p:txBody>
      </p:sp>
      <p:sp>
        <p:nvSpPr>
          <p:cNvPr id="14340" name="Plassholder for lysbildenummer 3">
            <a:extLst>
              <a:ext uri="{FF2B5EF4-FFF2-40B4-BE49-F238E27FC236}">
                <a16:creationId xmlns:a16="http://schemas.microsoft.com/office/drawing/2014/main" id="{FCF5AEE9-9D83-42AB-9D9A-2BB06BAC2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57871A-EF86-4A66-9446-7B288B592856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lysbilde 1">
            <a:extLst>
              <a:ext uri="{FF2B5EF4-FFF2-40B4-BE49-F238E27FC236}">
                <a16:creationId xmlns:a16="http://schemas.microsoft.com/office/drawing/2014/main" id="{0B4B5709-48BB-40DD-8939-D2CA31A3B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ssholder for notater 2">
            <a:extLst>
              <a:ext uri="{FF2B5EF4-FFF2-40B4-BE49-F238E27FC236}">
                <a16:creationId xmlns:a16="http://schemas.microsoft.com/office/drawing/2014/main" id="{761F5769-2E19-4678-92ED-EF7FE87FA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Borgerkriger i Norge mellom 1130 og1240</a:t>
            </a:r>
          </a:p>
        </p:txBody>
      </p:sp>
      <p:sp>
        <p:nvSpPr>
          <p:cNvPr id="16388" name="Plassholder for lysbildenummer 3">
            <a:extLst>
              <a:ext uri="{FF2B5EF4-FFF2-40B4-BE49-F238E27FC236}">
                <a16:creationId xmlns:a16="http://schemas.microsoft.com/office/drawing/2014/main" id="{36404203-E736-4E91-83DB-45D4C61CE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D5E00A-C4DB-46DD-9E6B-E4288BBDBA4F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6DF55520-BD8C-4855-BE08-4DE9BF6A2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AF3668C8-3AAA-4270-90D7-A08567B1F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/>
              <a:t>Olav Engelbrektssons segl</a:t>
            </a: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7F6BB368-7BF0-4325-9AF7-BD8EB66B5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B791E9-38FC-44F1-AE67-BCEDF203A68F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av den dansk statskassen i Finansministeriet i København.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FE5B4-BC53-E34A-9B40-00039C189D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som er «best» avhenger av hvilke verdier man setter høyest og hva man ser etter. I dag oppfattes særlig Norden som de beste land å bo 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FE5B4-BC53-E34A-9B40-00039C189D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2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 det tilfeldig at «de beste land å bo i» i så stor grad er i det protestantiske Europa?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FE5B4-BC53-E34A-9B40-00039C189D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apropos, basert på en kommentar om hvor det norske «tillitssamfunnet» kommer fra.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FE5B4-BC53-E34A-9B40-00039C189D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Ordskyen er hentet fra Sara Oust venneforening på Facebook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1FE5B4-BC53-E34A-9B40-00039C189D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524000" y="3509963"/>
            <a:ext cx="9144000" cy="847548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9077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0ABFB6">
    <p:bg>
      <p:bgPr>
        <a:solidFill>
          <a:srgbClr val="0A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599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F2806D">
    <p:bg>
      <p:bgPr>
        <a:solidFill>
          <a:srgbClr val="F280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4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CCCCCC"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16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1840089"/>
            <a:ext cx="10515600" cy="40051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 med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09788"/>
            <a:ext cx="10515600" cy="31658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38200" y="1840089"/>
            <a:ext cx="10515600" cy="40051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46024"/>
            <a:ext cx="10515600" cy="763764"/>
          </a:xfrm>
          <a:prstGeom prst="rect">
            <a:avLst/>
          </a:prstGeo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6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 og grafik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838200" y="365125"/>
            <a:ext cx="10515600" cy="54801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3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 og grafikk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38200" y="1840089"/>
            <a:ext cx="10515600" cy="400515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772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55895"/>
            <a:ext cx="6172200" cy="400515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5893"/>
            <a:ext cx="3932237" cy="4013095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30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tekst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55895"/>
            <a:ext cx="6172200" cy="400515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55893"/>
            <a:ext cx="3932237" cy="4013095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838200" y="1374107"/>
            <a:ext cx="10515600" cy="31658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72001" y="6138000"/>
            <a:ext cx="720000" cy="72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E10C4F6-5574-4C43-A2B1-1332938AA082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EFE5A-970D-41B8-B06D-EABFFE9F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27F747-7D7D-44D1-AFC2-579A60A6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C81269-2AEE-4752-A287-1EE48927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77E565-1DB7-4166-BBB7-DBE9E938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96271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60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5060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3DA8692A-988E-45C2-AA2A-AF102D1CBE7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ABC2B96-94D9-4710-B3F4-8B692E03E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554433D-7C4E-43EB-AA4B-1B4F18717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A8D7-3B15-48EA-A0F4-B06BF2D8AB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1374448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54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4" r:id="rId3"/>
    <p:sldLayoutId id="2147483650" r:id="rId4"/>
    <p:sldLayoutId id="2147483655" r:id="rId5"/>
    <p:sldLayoutId id="2147483656" r:id="rId6"/>
    <p:sldLayoutId id="2147483658" r:id="rId7"/>
    <p:sldLayoutId id="2147483663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Raleway" charset="0"/>
          <a:ea typeface="Raleway" charset="0"/>
          <a:cs typeface="Ralewa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60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denstoredanske.lex.dk/regna_firmat_pieta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igitaltmuseum.no/021048204413/regna-firmat-pietas-christianvs-iiii-d-c-daniae-norvegiae-vandalorvm-gothorvmqv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http://2.bp.blogspot.com/-KJQN0eeB1aU/VPcB0epNdVI/AAAAAAAAGVk/jl2IBGgWUzE/s1600/World%2BValues%2BSurvey%2B2014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http://2.bp.blogspot.com/-KJQN0eeB1aU/VPcB0epNdVI/AAAAAAAAGVk/jl2IBGgWUzE/s1600/World%2BValues%2BSurvey%2B2014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1634" TargetMode="External"/><Relationship Id="rId2" Type="http://schemas.openxmlformats.org/officeDocument/2006/relationships/hyperlink" Target="https://titan.uio.no/blogg-blogg-blogg/2015/en-moderne-primstav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f/f8/Martin_Luther%2C_152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https://upload.wikimedia.org/wikipedia/commons/thumb/e/e8/Christian_III_%281503-1559%29.jpg/800px-Christian_III_%281503-1559%29.jp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DB784-5C1C-42CC-B5E9-AF4E25E3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646" y="365125"/>
            <a:ext cx="7506153" cy="1325563"/>
          </a:xfrm>
        </p:spPr>
        <p:txBody>
          <a:bodyPr/>
          <a:lstStyle/>
          <a:p>
            <a:pPr algn="ctr"/>
            <a:r>
              <a:rPr lang="nb-NO" sz="4800" dirty="0"/>
              <a:t> «Kirke i 1000 år»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928F99-8E5F-4323-8487-BF27FBB6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086" y="6110509"/>
            <a:ext cx="7202714" cy="298677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Utviklet med støtte av «Størst av alt – trosopplæring i Den norske kirke»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A37CDE-90DC-45BF-BFDC-13E0DF88EE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2000" y="6144265"/>
            <a:ext cx="720000" cy="72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7F8EEB-44BB-4BB5-B8BB-F261C17C365C}" type="slidenum">
              <a:rPr lang="nb-NO" altLang="nb-NO" smtClean="0"/>
              <a:pPr>
                <a:defRPr/>
              </a:pPr>
              <a:t>0</a:t>
            </a:fld>
            <a:endParaRPr lang="nb-NO" altLang="nb-NO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16ECF4B-F24E-4B83-9398-7DCED92ED6B5}"/>
              </a:ext>
            </a:extLst>
          </p:cNvPr>
          <p:cNvSpPr/>
          <p:nvPr/>
        </p:nvSpPr>
        <p:spPr>
          <a:xfrm>
            <a:off x="640077" y="-18629"/>
            <a:ext cx="159159" cy="1912744"/>
          </a:xfrm>
          <a:custGeom>
            <a:avLst/>
            <a:gdLst/>
            <a:ahLst/>
            <a:cxnLst/>
            <a:rect l="l" t="t" r="r" b="b"/>
            <a:pathLst>
              <a:path w="228600" h="2819400">
                <a:moveTo>
                  <a:pt x="228599" y="2819399"/>
                </a:moveTo>
                <a:lnTo>
                  <a:pt x="0" y="2819399"/>
                </a:lnTo>
                <a:lnTo>
                  <a:pt x="0" y="0"/>
                </a:lnTo>
                <a:lnTo>
                  <a:pt x="228599" y="0"/>
                </a:lnTo>
                <a:lnTo>
                  <a:pt x="228599" y="2819399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86707FCF-1E05-463F-8F97-EFB4372A953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080" y="1853627"/>
            <a:ext cx="1022275" cy="2156671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DE8FF26B-E665-41F6-99B9-D00BD60D76E9}"/>
              </a:ext>
            </a:extLst>
          </p:cNvPr>
          <p:cNvSpPr txBox="1"/>
          <p:nvPr/>
        </p:nvSpPr>
        <p:spPr>
          <a:xfrm>
            <a:off x="562519" y="3657543"/>
            <a:ext cx="270587" cy="1073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55"/>
              </a:lnSpc>
            </a:pPr>
            <a:r>
              <a:rPr sz="1300" b="1" spc="210" dirty="0">
                <a:solidFill>
                  <a:srgbClr val="251D20"/>
                </a:solidFill>
                <a:latin typeface="Gill Sans MT"/>
                <a:cs typeface="Gill Sans MT"/>
              </a:rPr>
              <a:t>Laget</a:t>
            </a:r>
            <a:r>
              <a:rPr sz="1300" b="1" spc="65" dirty="0">
                <a:solidFill>
                  <a:srgbClr val="251D20"/>
                </a:solidFill>
                <a:latin typeface="Gill Sans MT"/>
                <a:cs typeface="Gill Sans MT"/>
              </a:rPr>
              <a:t> </a:t>
            </a:r>
            <a:r>
              <a:rPr sz="1300" b="1" spc="210" dirty="0">
                <a:solidFill>
                  <a:srgbClr val="251D20"/>
                </a:solidFill>
                <a:latin typeface="Gill Sans MT"/>
                <a:cs typeface="Gill Sans MT"/>
              </a:rPr>
              <a:t>av</a:t>
            </a:r>
            <a:endParaRPr sz="1300" b="1" dirty="0">
              <a:latin typeface="Gill Sans MT"/>
              <a:cs typeface="Gill Sans MT"/>
            </a:endParaRPr>
          </a:p>
        </p:txBody>
      </p:sp>
      <p:pic>
        <p:nvPicPr>
          <p:cNvPr id="11" name="Picture 2" descr="olsok – Store norske leksikon">
            <a:extLst>
              <a:ext uri="{FF2B5EF4-FFF2-40B4-BE49-F238E27FC236}">
                <a16:creationId xmlns:a16="http://schemas.microsoft.com/office/drawing/2014/main" id="{C24FF21F-5D32-4598-BD9F-2333C3E9A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1" t="8002" r="36980" b="6950"/>
          <a:stretch>
            <a:fillRect/>
          </a:stretch>
        </p:blipFill>
        <p:spPr bwMode="auto">
          <a:xfrm>
            <a:off x="1291772" y="-22225"/>
            <a:ext cx="255587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Bilde 3">
            <a:extLst>
              <a:ext uri="{FF2B5EF4-FFF2-40B4-BE49-F238E27FC236}">
                <a16:creationId xmlns:a16="http://schemas.microsoft.com/office/drawing/2014/main" id="{E9AB5E8A-04C7-4581-9547-53DBC214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723799"/>
            <a:ext cx="4321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2859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76F48C-2F7A-4FE5-8A2F-0F611882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0" y="277814"/>
            <a:ext cx="6638769" cy="1139825"/>
          </a:xfrm>
        </p:spPr>
        <p:txBody>
          <a:bodyPr/>
          <a:lstStyle/>
          <a:p>
            <a:pPr>
              <a:defRPr/>
            </a:pPr>
            <a:r>
              <a:rPr lang="nb-NO" dirty="0"/>
              <a:t>Kort kamp</a:t>
            </a:r>
            <a:br>
              <a:rPr lang="nb-NO" dirty="0"/>
            </a:br>
            <a:r>
              <a:rPr lang="nb-NO" dirty="0"/>
              <a:t>- lang prosess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FD2B0E-FFCE-4689-841A-2BE3EFCD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26" y="2617789"/>
            <a:ext cx="7729825" cy="390683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Lett å romantisere 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Christian III ikke romantisk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Statskassen nesten tom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Hæren svak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Reformasjonen lite støtte i Norge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>
                <a:effectLst/>
              </a:rPr>
              <a:t>Kongen går stille i dørene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Bytter ikke ut norske prester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Tid før mange merker forskjell</a:t>
            </a:r>
          </a:p>
          <a:p>
            <a:pPr lvl="1">
              <a:spcBef>
                <a:spcPts val="1200"/>
              </a:spcBef>
              <a:defRPr/>
            </a:pPr>
            <a:endParaRPr lang="nb-NO" sz="1800" dirty="0"/>
          </a:p>
          <a:p>
            <a:pPr lvl="1">
              <a:spcBef>
                <a:spcPts val="1200"/>
              </a:spcBef>
              <a:defRPr/>
            </a:pPr>
            <a:endParaRPr lang="nb-NO" sz="1800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34E96348-1BEF-4A9C-86F1-B139FE4BD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05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3DFB86B6-2EF6-47FB-959F-1C0B97E7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4962" r="11838" b="5260"/>
          <a:stretch>
            <a:fillRect/>
          </a:stretch>
        </p:blipFill>
        <p:spPr bwMode="auto">
          <a:xfrm>
            <a:off x="7518227" y="0"/>
            <a:ext cx="46737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0319DA-48A5-4302-AA02-D03680202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277814"/>
            <a:ext cx="6562725" cy="1139825"/>
          </a:xfrm>
        </p:spPr>
        <p:txBody>
          <a:bodyPr/>
          <a:lstStyle/>
          <a:p>
            <a:pPr>
              <a:defRPr/>
            </a:pPr>
            <a:r>
              <a:rPr lang="nb-NO" dirty="0"/>
              <a:t>Styrt ovenfra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D52DD3-2E72-4F86-AF8C-BFF2BC35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42" y="1700214"/>
            <a:ext cx="8135937" cy="48799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Sterkere stat, sterkere luthersk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Katolske messer avskaffet på 1550-tallet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Kongen overtok kirkens eiendommer 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600" dirty="0"/>
              <a:t>Ødela helgenbilder, arkiv og bøker 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Sterke reaksjoner, lokale opprør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Prester blir drept… 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Staten slår stadig hardere tilbake 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Skal mye til å endre hverdagstroen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I en periode </a:t>
            </a:r>
            <a:r>
              <a:rPr lang="nb-NO" sz="1800" dirty="0" err="1"/>
              <a:t>undergrunnskirke</a:t>
            </a:r>
            <a:r>
              <a:rPr lang="nb-NO" sz="1800" dirty="0"/>
              <a:t> av katolske prester og lekfolk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Munker og misjonærer forbudt å oppholde seg i Norge</a:t>
            </a:r>
          </a:p>
          <a:p>
            <a:pPr>
              <a:spcBef>
                <a:spcPts val="1800"/>
              </a:spcBef>
              <a:defRPr/>
            </a:pPr>
            <a:r>
              <a:rPr lang="nb-NO" sz="2200" dirty="0"/>
              <a:t>Spor av katolsk praksis frem til 1800-tallet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Forbudet mot jesuitter ikke opphevet før 1956</a:t>
            </a:r>
          </a:p>
        </p:txBody>
      </p:sp>
      <p:pic>
        <p:nvPicPr>
          <p:cNvPr id="19460" name="Picture 4" descr="Klosterlasse by Garstein, Oskar. 9788203179846. Innbundet - 1998 |  Akademika.no">
            <a:extLst>
              <a:ext uri="{FF2B5EF4-FFF2-40B4-BE49-F238E27FC236}">
                <a16:creationId xmlns:a16="http://schemas.microsoft.com/office/drawing/2014/main" id="{50E5C2F2-3667-4CD8-AE80-183120B2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946" y="1417639"/>
            <a:ext cx="3078851" cy="47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66688C3-41A7-41FE-9A61-AA38B7DB4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1DAF7D7-BA0A-4F07-A360-A462D320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046C75-F0D1-4F41-8EAC-AEC6FDF2E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000" dirty="0">
                <a:solidFill>
                  <a:schemeClr val="bg1"/>
                </a:solidFill>
              </a:rPr>
              <a:t>Hva menes med at kristningen tok «lang tid» og reformasjonen «kort tid»?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</a:rPr>
              <a:t>Hva var fordeler og ulemper ved dette? </a:t>
            </a:r>
          </a:p>
          <a:p>
            <a:pPr>
              <a:defRPr/>
            </a:pPr>
            <a:endParaRPr lang="nb-NO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051D6F-B917-41F1-B1BA-BEEFDCBE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Hva er en reformasjon?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9F2571-806E-4E1A-BEA0-4DEA3B036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8" y="1916114"/>
            <a:ext cx="7859712" cy="46640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Reformasjon er å </a:t>
            </a:r>
            <a:r>
              <a:rPr lang="nb-NO" sz="2000" b="1" dirty="0"/>
              <a:t>forme på nytt</a:t>
            </a:r>
            <a:r>
              <a:rPr lang="nb-NO" sz="2000" dirty="0"/>
              <a:t> – re-forme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Er reformasjon </a:t>
            </a:r>
            <a:r>
              <a:rPr lang="nb-NO" sz="2000" b="1" dirty="0"/>
              <a:t>viktig</a:t>
            </a:r>
            <a:r>
              <a:rPr lang="nb-NO" sz="2000" dirty="0"/>
              <a:t>? 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Ja, daglig omvendelse…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Kirkens historie en serie reformasjoner, små og store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Splitter det kirken?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Vanligvis ikke…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Forsterker de viktigste sidene ved troen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Fornyet innsats 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Ny fokus på det sentrale i frelse og nestekjærlighet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E479E0-8DDE-4EF0-807D-A27B6709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Ingen ny kristning</a:t>
            </a:r>
          </a:p>
        </p:txBody>
      </p:sp>
      <p:pic>
        <p:nvPicPr>
          <p:cNvPr id="22531" name="Bilde 5">
            <a:extLst>
              <a:ext uri="{FF2B5EF4-FFF2-40B4-BE49-F238E27FC236}">
                <a16:creationId xmlns:a16="http://schemas.microsoft.com/office/drawing/2014/main" id="{7EE6F2FA-2B5E-4D2C-857C-14D16BEC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502150"/>
            <a:ext cx="406717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2E797C-A927-4933-870C-ABE0B9A26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773239"/>
            <a:ext cx="7858125" cy="390683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Luther mislikte </a:t>
            </a:r>
            <a:r>
              <a:rPr lang="nb-NO" sz="2000" u="sng" dirty="0"/>
              <a:t>avlatsbrev</a:t>
            </a:r>
            <a:r>
              <a:rPr lang="nb-NO" sz="2000" dirty="0"/>
              <a:t> til ny storkirke i Roma</a:t>
            </a:r>
            <a:endParaRPr lang="nb-NO" sz="1800" dirty="0"/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Smakte for mye av å bestikke seg til himmelen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Nei, alt var Guds </a:t>
            </a:r>
            <a:r>
              <a:rPr lang="nb-NO" sz="2000" u="sng" dirty="0"/>
              <a:t>gave</a:t>
            </a:r>
            <a:r>
              <a:rPr lang="nb-NO" sz="2000" dirty="0"/>
              <a:t> - gratis, av Guds kjærlighet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dirty="0"/>
              <a:t>Tillit 			(</a:t>
            </a:r>
            <a:r>
              <a:rPr lang="nb-NO" sz="1800" b="1" dirty="0"/>
              <a:t>Troen alene</a:t>
            </a:r>
            <a:r>
              <a:rPr lang="nb-NO" sz="1600" dirty="0"/>
              <a:t>) 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dirty="0"/>
              <a:t>Til Jesus 			(</a:t>
            </a:r>
            <a:r>
              <a:rPr lang="nb-NO" sz="1800" b="1" dirty="0"/>
              <a:t>Kristus alene</a:t>
            </a:r>
            <a:r>
              <a:rPr lang="nb-NO" sz="1600" dirty="0"/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dirty="0"/>
              <a:t>Trenger ikke prestere noe 	(</a:t>
            </a:r>
            <a:r>
              <a:rPr lang="nb-NO" sz="1800" b="1" dirty="0"/>
              <a:t>Nåden alene</a:t>
            </a:r>
            <a:r>
              <a:rPr lang="nb-NO" sz="1600" dirty="0"/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dirty="0"/>
              <a:t>Kristen lære fra </a:t>
            </a:r>
            <a:r>
              <a:rPr lang="nb-NO" sz="1600" b="1" u="sng" dirty="0"/>
              <a:t>Bibelen</a:t>
            </a:r>
            <a:r>
              <a:rPr lang="nb-NO" sz="1600" dirty="0"/>
              <a:t> 	(</a:t>
            </a:r>
            <a:r>
              <a:rPr lang="nb-NO" sz="1800" b="1" dirty="0"/>
              <a:t>Skriften alene</a:t>
            </a:r>
            <a:r>
              <a:rPr lang="nb-NO" sz="1600" dirty="0"/>
              <a:t>)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Gud alene æren, ikke kirken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941C8-FE72-461F-855A-13B6333F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Ikke bare teologi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26EB79-6C55-4AA5-B2C5-819F4827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8" y="1628776"/>
            <a:ext cx="7859712" cy="390842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nb-NO" sz="2000" dirty="0"/>
              <a:t>Fristende å bryte med paven, særlig der kirken eide mye</a:t>
            </a:r>
          </a:p>
          <a:p>
            <a:pPr>
              <a:spcBef>
                <a:spcPts val="600"/>
              </a:spcBef>
              <a:defRPr/>
            </a:pPr>
            <a:r>
              <a:rPr lang="nb-NO" sz="2000" dirty="0"/>
              <a:t>Hjalp på statskassen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b="1" dirty="0"/>
              <a:t>Løpende inntekter </a:t>
            </a:r>
            <a:r>
              <a:rPr lang="nb-NO" sz="1600" dirty="0"/>
              <a:t>av å ta over kirkegodset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b="1" dirty="0"/>
              <a:t>Kontanter</a:t>
            </a:r>
            <a:r>
              <a:rPr lang="nb-NO" sz="1600" dirty="0"/>
              <a:t> da mye ble solgt i århundret etter</a:t>
            </a:r>
          </a:p>
          <a:p>
            <a:pPr>
              <a:spcBef>
                <a:spcPts val="600"/>
              </a:spcBef>
              <a:defRPr/>
            </a:pPr>
            <a:endParaRPr lang="nb-NO" sz="20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C616B1-A8E1-422B-BA87-CB3FBD7D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50869">
            <a:off x="6785736" y="2545999"/>
            <a:ext cx="5901188" cy="4072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327D2-0FEA-4294-92CE-4ACE6DB3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Vanskelig overgang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798930-D601-4BEA-895F-1F594A7F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214" y="1700214"/>
            <a:ext cx="8637977" cy="46640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b="1" u="sng" dirty="0"/>
              <a:t>Middelalderen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Kirken ansvaret for det </a:t>
            </a:r>
            <a:r>
              <a:rPr lang="nb-NO" sz="2400" b="1" dirty="0"/>
              <a:t>åndelige og sosiale</a:t>
            </a:r>
            <a:endParaRPr lang="nb-NO" sz="1800" b="1" dirty="0"/>
          </a:p>
          <a:p>
            <a:pPr lvl="2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Evangeliet og sakramentene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Prester og kirker, hospitaler, skoler og universiteter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800" dirty="0">
                <a:effectLst/>
              </a:rPr>
              <a:t>Fattige</a:t>
            </a:r>
            <a:endParaRPr lang="nb-NO" sz="1800" dirty="0"/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Kongen for det </a:t>
            </a:r>
            <a:r>
              <a:rPr lang="nb-NO" sz="2400" b="1" dirty="0"/>
              <a:t>verdslige</a:t>
            </a:r>
            <a:endParaRPr lang="nb-NO" sz="1800" b="1" dirty="0"/>
          </a:p>
          <a:p>
            <a:pPr lvl="2">
              <a:spcBef>
                <a:spcPts val="600"/>
              </a:spcBef>
              <a:defRPr/>
            </a:pPr>
            <a:r>
              <a:rPr lang="nb-NO" sz="1800" dirty="0"/>
              <a:t>Hærstyrker, økonomi og næringsliv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800" dirty="0"/>
              <a:t>Veier, byer og forsvarsverker</a:t>
            </a:r>
          </a:p>
          <a:p>
            <a:pPr>
              <a:spcBef>
                <a:spcPts val="1800"/>
              </a:spcBef>
              <a:defRPr/>
            </a:pPr>
            <a:r>
              <a:rPr lang="nb-NO" sz="2000" b="1" u="sng" dirty="0"/>
              <a:t>Reformasjonen på 15-1600-tallet</a:t>
            </a:r>
          </a:p>
          <a:p>
            <a:pPr lvl="1">
              <a:defRPr/>
            </a:pPr>
            <a:r>
              <a:rPr lang="nb-NO" sz="1800" dirty="0">
                <a:effectLst/>
              </a:rPr>
              <a:t>Kongen kjente ansvaret for alt</a:t>
            </a:r>
          </a:p>
          <a:p>
            <a:pPr lvl="2">
              <a:defRPr/>
            </a:pPr>
            <a:r>
              <a:rPr lang="nb-NO" sz="1800" dirty="0">
                <a:effectLst/>
              </a:rPr>
              <a:t>Inkludert velferdsordninger og folkets åndelige tilstand...</a:t>
            </a:r>
          </a:p>
          <a:p>
            <a:pPr lvl="3">
              <a:defRPr/>
            </a:pPr>
            <a:r>
              <a:rPr lang="nb-NO" sz="1800" dirty="0"/>
              <a:t>F</a:t>
            </a:r>
            <a:r>
              <a:rPr lang="nb-NO" sz="1800" dirty="0">
                <a:effectLst/>
              </a:rPr>
              <a:t>ryktet Gud ville straffe landet for folkets umoral – </a:t>
            </a:r>
            <a:r>
              <a:rPr lang="nb-NO" sz="1800" i="1" dirty="0">
                <a:effectLst/>
              </a:rPr>
              <a:t>moralpanikk</a:t>
            </a:r>
          </a:p>
          <a:p>
            <a:pPr lvl="3">
              <a:defRPr/>
            </a:pPr>
            <a:r>
              <a:rPr lang="nb-NO" sz="1800" dirty="0"/>
              <a:t>Strengere lover og hardere straffer</a:t>
            </a:r>
            <a:endParaRPr lang="nb-NO" sz="1800" dirty="0"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348AB0-6F13-470F-9ECD-82958943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Holde folket fromt og luthersk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F10ADA-C842-418D-9764-F37A8473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2020" y="1970089"/>
            <a:ext cx="6501118" cy="390683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Christian IV: </a:t>
            </a:r>
            <a:r>
              <a:rPr lang="nb-NO" sz="2000" i="1" dirty="0">
                <a:hlinkClick r:id="rId2"/>
              </a:rPr>
              <a:t>Regna </a:t>
            </a:r>
            <a:r>
              <a:rPr lang="nb-NO" sz="2000" i="1" dirty="0" err="1">
                <a:hlinkClick r:id="rId2"/>
              </a:rPr>
              <a:t>firmat</a:t>
            </a:r>
            <a:r>
              <a:rPr lang="nb-NO" sz="2000" i="1" dirty="0">
                <a:hlinkClick r:id="rId2"/>
              </a:rPr>
              <a:t> pietas</a:t>
            </a:r>
            <a:endParaRPr lang="nb-NO" sz="2000" dirty="0"/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«Fromhet styrker rikene»</a:t>
            </a:r>
          </a:p>
          <a:p>
            <a:pPr>
              <a:spcBef>
                <a:spcPts val="2400"/>
              </a:spcBef>
              <a:defRPr/>
            </a:pPr>
            <a:r>
              <a:rPr lang="nb-NO" sz="2000" dirty="0"/>
              <a:t>Umoral oftere sett som forbrytelser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Uten kirkens vekt og kompetanse på romerrett ble Det gamle testamentet viktigere</a:t>
            </a:r>
          </a:p>
          <a:p>
            <a:pPr>
              <a:spcBef>
                <a:spcPts val="2400"/>
              </a:spcBef>
              <a:defRPr/>
            </a:pPr>
            <a:r>
              <a:rPr lang="nb-NO" sz="1800" dirty="0"/>
              <a:t>1600-tallet svært urolig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Christian IVs nye utgave av Landsloven</a:t>
            </a:r>
          </a:p>
          <a:p>
            <a:pPr lvl="2">
              <a:defRPr/>
            </a:pPr>
            <a:r>
              <a:rPr lang="nb-NO" sz="1600" b="1" dirty="0"/>
              <a:t>UTEN Guds fire døtre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Christian </a:t>
            </a:r>
            <a:r>
              <a:rPr lang="nb-NO" sz="1800" dirty="0" err="1"/>
              <a:t>Vs</a:t>
            </a:r>
            <a:r>
              <a:rPr lang="nb-NO" sz="1800" dirty="0"/>
              <a:t> Norske Lov i 1687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600" dirty="0"/>
              <a:t>Dødsstraff for langt mer</a:t>
            </a:r>
          </a:p>
        </p:txBody>
      </p:sp>
      <p:pic>
        <p:nvPicPr>
          <p:cNvPr id="25604" name="Bilde 8" descr="Et bilde som inneholder tekst, bok&#10;&#10;Automatisk generert beskrivelse">
            <a:extLst>
              <a:ext uri="{FF2B5EF4-FFF2-40B4-BE49-F238E27FC236}">
                <a16:creationId xmlns:a16="http://schemas.microsoft.com/office/drawing/2014/main" id="{3FD5ADD8-EFC1-4FF4-B21C-9B0741232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0" y="1897063"/>
            <a:ext cx="3563938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774CE131-DFC9-4F52-9346-9180A691105D}"/>
              </a:ext>
            </a:extLst>
          </p:cNvPr>
          <p:cNvSpPr txBox="1"/>
          <p:nvPr/>
        </p:nvSpPr>
        <p:spPr>
          <a:xfrm>
            <a:off x="4370832" y="6486498"/>
            <a:ext cx="2854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000" i="1" dirty="0">
                <a:latin typeface="+mj-lt"/>
              </a:rPr>
              <a:t>Kobberstikk i Public </a:t>
            </a:r>
            <a:r>
              <a:rPr lang="nb-NO" sz="1000" i="1" dirty="0" err="1">
                <a:latin typeface="+mj-lt"/>
              </a:rPr>
              <a:t>Domain</a:t>
            </a:r>
            <a:r>
              <a:rPr lang="nb-NO" sz="1000" i="1" dirty="0">
                <a:latin typeface="+mj-lt"/>
              </a:rPr>
              <a:t>, fra </a:t>
            </a:r>
            <a:r>
              <a:rPr lang="nb-NO" sz="1000" i="1" dirty="0">
                <a:latin typeface="+mj-lt"/>
                <a:hlinkClick r:id="rId4"/>
              </a:rPr>
              <a:t>Digitalt museum</a:t>
            </a:r>
            <a:endParaRPr lang="nb-NO" sz="1000" i="1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737DD1-6F70-486C-A1BF-FD4AAAE2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Positive effekter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73431D-9CBA-4B97-B036-E5BAC425CC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6432" y="2132806"/>
            <a:ext cx="8801594" cy="2592387"/>
          </a:xfrm>
        </p:spPr>
        <p:txBody>
          <a:bodyPr/>
          <a:lstStyle/>
          <a:p>
            <a:r>
              <a:rPr lang="nb-NO" altLang="nb-NO" sz="2000" dirty="0"/>
              <a:t>Lokalsamfunn måtte ta egne grep for å hjelpe fattige</a:t>
            </a:r>
          </a:p>
          <a:p>
            <a:pPr lvl="1"/>
            <a:r>
              <a:rPr lang="nb-NO" altLang="nb-NO" sz="1800" dirty="0"/>
              <a:t>Tett samspill med bygdas prester, men skapte en tradisjon for at vi selv, fellesskapet - etter hvert staten - var ansvarlige for velferd og rettferdighet</a:t>
            </a:r>
          </a:p>
          <a:p>
            <a:pPr>
              <a:spcBef>
                <a:spcPts val="1800"/>
              </a:spcBef>
            </a:pPr>
            <a:r>
              <a:rPr lang="nb-NO" altLang="nb-NO" sz="2000" dirty="0"/>
              <a:t>Arbeiderbevegelsen på 1800-tallet kom kanskje til mer dekket bord i Norden enn andre steder?</a:t>
            </a:r>
          </a:p>
          <a:p>
            <a:pPr lvl="1"/>
            <a:endParaRPr lang="nb-NO" altLang="nb-NO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C6F7-6975-4A17-ACA3-1660BA01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Hva førte reformasjonen til?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4A523E-74FB-4A5F-88D2-DE90BE37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1628776"/>
            <a:ext cx="8229600" cy="4664075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nb-NO" sz="2000" dirty="0"/>
              <a:t>En </a:t>
            </a:r>
            <a:r>
              <a:rPr lang="nb-NO" b="1" dirty="0"/>
              <a:t>ulykke</a:t>
            </a:r>
            <a:r>
              <a:rPr lang="nb-NO" sz="2000" dirty="0"/>
              <a:t>? 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Kirken brukte mye på fattige, protestantiske fyrster på krig!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I stedet for én samlende autoritet, mange splittende!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2400" b="1" dirty="0"/>
              <a:t>«Ikke rart det endte i religionskriger!»</a:t>
            </a:r>
          </a:p>
          <a:p>
            <a:pPr>
              <a:spcBef>
                <a:spcPts val="1800"/>
              </a:spcBef>
              <a:defRPr/>
            </a:pPr>
            <a:r>
              <a:rPr lang="nb-NO" sz="2000" dirty="0"/>
              <a:t>En </a:t>
            </a:r>
            <a:r>
              <a:rPr lang="nb-NO" b="1" dirty="0"/>
              <a:t>lykke</a:t>
            </a:r>
            <a:r>
              <a:rPr lang="nb-NO" sz="2000" dirty="0"/>
              <a:t>?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Enkeltmennesket løftes opp! Ansvar for eget religiøse liv!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Idealet ikke å tjene Gud i kloster, men andre i verden!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Skolegang for barn og unge - og nasjonale skriftspråk!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Borgerne mer selvstendige! Folket </a:t>
            </a:r>
            <a:r>
              <a:rPr lang="nb-NO" sz="1800" dirty="0" err="1"/>
              <a:t>myndiggjøres</a:t>
            </a:r>
            <a:r>
              <a:rPr lang="nb-NO" sz="1800" dirty="0"/>
              <a:t>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Demokratiet blir en stadig mer troverdig løsning!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dirty="0"/>
              <a:t>Naturvitenskapen slippes fri!</a:t>
            </a:r>
          </a:p>
          <a:p>
            <a:pPr lvl="1">
              <a:spcBef>
                <a:spcPts val="600"/>
              </a:spcBef>
              <a:defRPr/>
            </a:pPr>
            <a:r>
              <a:rPr lang="nb-NO" sz="2400" b="1" dirty="0"/>
              <a:t>«Ikke rart det endte i opplysningstiden!»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CC62DA-CAA1-4C11-917D-66815E1E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Fortiden er et annet 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7257D1-CD36-47DC-A04E-AB28F542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1600200"/>
            <a:ext cx="8497887" cy="4421188"/>
          </a:xfrm>
        </p:spPr>
        <p:txBody>
          <a:bodyPr/>
          <a:lstStyle/>
          <a:p>
            <a:pPr>
              <a:defRPr/>
            </a:pPr>
            <a:r>
              <a:rPr lang="nb-NO" sz="2000" dirty="0"/>
              <a:t>Vi kommer alle fra et sted</a:t>
            </a:r>
          </a:p>
          <a:p>
            <a:pPr lvl="1">
              <a:defRPr/>
            </a:pPr>
            <a:r>
              <a:rPr lang="nb-NO" sz="1600" dirty="0"/>
              <a:t>Hvordan var det å være viking? Å leve i middelalderen? Være kristen da dine oldeforeldre levde? I dag? Hva er det å være en kirke?</a:t>
            </a:r>
          </a:p>
          <a:p>
            <a:pPr>
              <a:spcBef>
                <a:spcPts val="1200"/>
              </a:spcBef>
              <a:defRPr/>
            </a:pPr>
            <a:r>
              <a:rPr lang="nb-NO" sz="2000" dirty="0"/>
              <a:t>Målet ikke fasit, men tanker og temaer for gode samtaler</a:t>
            </a:r>
          </a:p>
          <a:p>
            <a:pPr>
              <a:spcBef>
                <a:spcPts val="1200"/>
              </a:spcBef>
              <a:defRPr/>
            </a:pPr>
            <a:r>
              <a:rPr lang="nb-NO" sz="2000" dirty="0"/>
              <a:t>Også det «helt selvfølgelige» har en historie</a:t>
            </a:r>
          </a:p>
          <a:p>
            <a:pPr lvl="1">
              <a:defRPr/>
            </a:pPr>
            <a:r>
              <a:rPr lang="nb-NO" sz="1600" dirty="0"/>
              <a:t>Hvor kommer idealene fra? Helter, verdier og holdninger? Skurker?</a:t>
            </a:r>
          </a:p>
          <a:p>
            <a:pPr>
              <a:spcBef>
                <a:spcPts val="1200"/>
              </a:spcBef>
              <a:defRPr/>
            </a:pPr>
            <a:r>
              <a:rPr lang="nb-NO" sz="2000" dirty="0"/>
              <a:t>Alle har et bakteppe om kirken i historien</a:t>
            </a:r>
          </a:p>
          <a:p>
            <a:pPr lvl="1">
              <a:defRPr/>
            </a:pPr>
            <a:r>
              <a:rPr lang="nb-NO" sz="1600" dirty="0"/>
              <a:t>Overdrevent positivt syn? Overdrevent negativt? Helt likegyldig?</a:t>
            </a:r>
          </a:p>
          <a:p>
            <a:pPr>
              <a:spcBef>
                <a:spcPts val="1200"/>
              </a:spcBef>
              <a:defRPr/>
            </a:pPr>
            <a:r>
              <a:rPr lang="nb-NO" sz="2000" u="sng" dirty="0"/>
              <a:t>Før</a:t>
            </a:r>
            <a:r>
              <a:rPr lang="nb-NO" sz="2000" dirty="0"/>
              <a:t> hver samling kan du lese en tekst, </a:t>
            </a:r>
            <a:r>
              <a:rPr lang="nb-NO" sz="2000" u="sng" dirty="0"/>
              <a:t>til</a:t>
            </a:r>
            <a:r>
              <a:rPr lang="nb-NO" sz="2000" dirty="0"/>
              <a:t> hver samling følger</a:t>
            </a:r>
          </a:p>
          <a:p>
            <a:pPr lvl="1">
              <a:spcBef>
                <a:spcPts val="300"/>
              </a:spcBef>
              <a:defRPr/>
            </a:pPr>
            <a:r>
              <a:rPr lang="nb-NO" sz="1600" dirty="0" err="1"/>
              <a:t>Powerpoint</a:t>
            </a:r>
            <a:r>
              <a:rPr lang="nb-NO" sz="1600" dirty="0"/>
              <a:t>, «Visste du at?» og </a:t>
            </a:r>
            <a:r>
              <a:rPr lang="nb-NO" sz="1600" dirty="0" err="1"/>
              <a:t>kviss</a:t>
            </a:r>
            <a:r>
              <a:rPr lang="nb-NO" sz="1600" dirty="0"/>
              <a:t> </a:t>
            </a:r>
          </a:p>
          <a:p>
            <a:pPr lvl="1">
              <a:spcBef>
                <a:spcPts val="300"/>
              </a:spcBef>
              <a:defRPr/>
            </a:pPr>
            <a:r>
              <a:rPr lang="nb-NO" sz="1600" dirty="0"/>
              <a:t>Noen også med tips til lokalhistorie og dramatiseringer</a:t>
            </a:r>
          </a:p>
        </p:txBody>
      </p:sp>
      <p:sp>
        <p:nvSpPr>
          <p:cNvPr id="6148" name="TekstSylinder 3">
            <a:extLst>
              <a:ext uri="{FF2B5EF4-FFF2-40B4-BE49-F238E27FC236}">
                <a16:creationId xmlns:a16="http://schemas.microsoft.com/office/drawing/2014/main" id="{478E254C-C05F-47FF-B772-30AAEDB0A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523" y="5665906"/>
            <a:ext cx="4197350" cy="708025"/>
          </a:xfrm>
          <a:prstGeom prst="rect">
            <a:avLst/>
          </a:prstGeom>
          <a:solidFill>
            <a:srgbClr val="AE8C2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 b="1" dirty="0">
                <a:latin typeface="Tahoma" panose="020B0604030504040204" pitchFamily="34" charset="0"/>
              </a:rPr>
              <a:t>Samlinger på 45 – 90 minutter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 b="1" dirty="0">
                <a:latin typeface="Tahoma" panose="020B0604030504040204" pitchFamily="34" charset="0"/>
              </a:rPr>
              <a:t>- For voksne og/eller unge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C9479E6-B86B-4C78-9947-2E2B1CEAB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961610F-0507-4A16-9C3C-761DA31E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B07EA6-BA7F-4705-AB78-360D411D7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000" dirty="0">
                <a:solidFill>
                  <a:schemeClr val="bg1"/>
                </a:solidFill>
              </a:rPr>
              <a:t>Var reformasjonen mest en lykke eller mest en ulykke?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</a:rPr>
              <a:t>Hva bør vi ta med oss i dag?</a:t>
            </a:r>
          </a:p>
          <a:p>
            <a:pPr>
              <a:defRPr/>
            </a:pPr>
            <a:endParaRPr lang="nb-NO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ow the Second Industrial Revolution Changed People&amp;#39;s Lives - HISTORY">
            <a:extLst>
              <a:ext uri="{FF2B5EF4-FFF2-40B4-BE49-F238E27FC236}">
                <a16:creationId xmlns:a16="http://schemas.microsoft.com/office/drawing/2014/main" id="{7E640AA3-816C-4923-A97B-82AFD7EE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119564"/>
            <a:ext cx="5230813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3AF4373-D710-4869-83AA-726E038B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nb-NO" dirty="0"/>
              <a:t>Forsterket viktige kristne 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947BE-1668-4AE5-8569-1BF51A22A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27654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altLang="nb-NO" sz="2000"/>
              <a:t>Arbeide hardt, lese Bibelen og dele med andre</a:t>
            </a:r>
          </a:p>
          <a:p>
            <a:pPr lvl="1">
              <a:spcBef>
                <a:spcPts val="600"/>
              </a:spcBef>
            </a:pPr>
            <a:r>
              <a:rPr lang="nb-NO" altLang="nb-NO" sz="1800"/>
              <a:t>Entreprenørånd og skaperkraft</a:t>
            </a:r>
          </a:p>
          <a:p>
            <a:pPr>
              <a:spcBef>
                <a:spcPts val="1200"/>
              </a:spcBef>
            </a:pPr>
            <a:r>
              <a:rPr lang="nb-NO" altLang="nb-NO" sz="2000"/>
              <a:t>Endret syn på natur, teknologi – og oss selv</a:t>
            </a:r>
          </a:p>
          <a:p>
            <a:pPr lvl="1">
              <a:spcBef>
                <a:spcPts val="600"/>
              </a:spcBef>
            </a:pPr>
            <a:r>
              <a:rPr lang="nb-NO" altLang="nb-NO" sz="1800"/>
              <a:t>Naturen et urverk</a:t>
            </a:r>
          </a:p>
          <a:p>
            <a:pPr>
              <a:spcBef>
                <a:spcPts val="1200"/>
              </a:spcBef>
            </a:pPr>
            <a:r>
              <a:rPr lang="nb-NO" altLang="nb-NO" sz="2000"/>
              <a:t>Boktrykkerkunsten, entreprenørskap og arbeidsetikk </a:t>
            </a:r>
          </a:p>
          <a:p>
            <a:pPr lvl="1">
              <a:spcBef>
                <a:spcPts val="600"/>
              </a:spcBef>
            </a:pPr>
            <a:r>
              <a:rPr lang="nb-NO" altLang="nb-NO" sz="1800"/>
              <a:t>Opplysningstid og industriell revolusjon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1FBDE-2B83-45CB-8FE1-A1E57C4E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Mest sekulære land de beste?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AB14B7E9-3A23-4758-AEEC-A0001754D8B3}"/>
              </a:ext>
            </a:extLst>
          </p:cNvPr>
          <p:cNvGrpSpPr/>
          <p:nvPr/>
        </p:nvGrpSpPr>
        <p:grpSpPr>
          <a:xfrm>
            <a:off x="2927350" y="1411289"/>
            <a:ext cx="6337300" cy="5291137"/>
            <a:chOff x="2927350" y="1411289"/>
            <a:chExt cx="6337300" cy="5291137"/>
          </a:xfrm>
        </p:grpSpPr>
        <p:grpSp>
          <p:nvGrpSpPr>
            <p:cNvPr id="30723" name="Gruppe 8">
              <a:extLst>
                <a:ext uri="{FF2B5EF4-FFF2-40B4-BE49-F238E27FC236}">
                  <a16:creationId xmlns:a16="http://schemas.microsoft.com/office/drawing/2014/main" id="{EE9857E0-D9BA-4BE9-B7F0-1476FFC35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7350" y="1411289"/>
              <a:ext cx="6337300" cy="5291137"/>
              <a:chOff x="1403648" y="1410767"/>
              <a:chExt cx="6336704" cy="5291175"/>
            </a:xfrm>
          </p:grpSpPr>
          <p:pic>
            <p:nvPicPr>
              <p:cNvPr id="30724" name="Picture 1">
                <a:extLst>
                  <a:ext uri="{FF2B5EF4-FFF2-40B4-BE49-F238E27FC236}">
                    <a16:creationId xmlns:a16="http://schemas.microsoft.com/office/drawing/2014/main" id="{048443C4-7AFC-42F7-BBC7-44733A20BF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1" t="7880" r="4396" b="5200"/>
              <a:stretch>
                <a:fillRect/>
              </a:stretch>
            </p:blipFill>
            <p:spPr bwMode="auto">
              <a:xfrm>
                <a:off x="1403648" y="1410767"/>
                <a:ext cx="6336704" cy="529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25" name="Bilde 7">
                <a:extLst>
                  <a:ext uri="{FF2B5EF4-FFF2-40B4-BE49-F238E27FC236}">
                    <a16:creationId xmlns:a16="http://schemas.microsoft.com/office/drawing/2014/main" id="{61DC9157-57D6-433A-88B7-C19A36CAE6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2060848"/>
                <a:ext cx="936104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uppe 8">
              <a:extLst>
                <a:ext uri="{FF2B5EF4-FFF2-40B4-BE49-F238E27FC236}">
                  <a16:creationId xmlns:a16="http://schemas.microsoft.com/office/drawing/2014/main" id="{EAA4D19A-E43A-46AB-97E1-BFB439A17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1480" y="2245075"/>
              <a:ext cx="3188053" cy="1989301"/>
              <a:chOff x="3472478" y="2088984"/>
              <a:chExt cx="3187754" cy="1989315"/>
            </a:xfrm>
          </p:grpSpPr>
          <p:pic>
            <p:nvPicPr>
              <p:cNvPr id="7" name="Picture 1">
                <a:extLst>
                  <a:ext uri="{FF2B5EF4-FFF2-40B4-BE49-F238E27FC236}">
                    <a16:creationId xmlns:a16="http://schemas.microsoft.com/office/drawing/2014/main" id="{3157240D-1823-4A24-A2E8-6EFAF3DEE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267" t="44075" r="49030" b="52227"/>
              <a:stretch>
                <a:fillRect/>
              </a:stretch>
            </p:blipFill>
            <p:spPr bwMode="auto">
              <a:xfrm>
                <a:off x="3472478" y="3656266"/>
                <a:ext cx="731454" cy="422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Bilde 7">
                <a:extLst>
                  <a:ext uri="{FF2B5EF4-FFF2-40B4-BE49-F238E27FC236}">
                    <a16:creationId xmlns:a16="http://schemas.microsoft.com/office/drawing/2014/main" id="{8F2A032F-6FA7-4379-9C8A-A6A10CD970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128" y="2088984"/>
                <a:ext cx="936104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7B6A3C0-841D-44A1-888D-865435EB20FF}"/>
              </a:ext>
            </a:extLst>
          </p:cNvPr>
          <p:cNvSpPr txBox="1"/>
          <p:nvPr/>
        </p:nvSpPr>
        <p:spPr>
          <a:xfrm>
            <a:off x="9352621" y="1821237"/>
            <a:ext cx="242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 rikeste land har mest «sekulær-rasjonelle» verdier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BB823E7-ECEC-4D03-93E5-D884B86207C1}"/>
              </a:ext>
            </a:extLst>
          </p:cNvPr>
          <p:cNvSpPr txBox="1"/>
          <p:nvPr/>
        </p:nvSpPr>
        <p:spPr>
          <a:xfrm>
            <a:off x="838200" y="5293611"/>
            <a:ext cx="212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Fattige land er minst sekulære og mest «tradisjonalistiske»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0F937A-D727-470E-9AEE-8A33110E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Mest sekulære land de beste?</a:t>
            </a: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0516EFE2-5C43-4F13-9C5F-747C8E68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7880" r="4396" b="5200"/>
          <a:stretch>
            <a:fillRect/>
          </a:stretch>
        </p:blipFill>
        <p:spPr bwMode="auto">
          <a:xfrm>
            <a:off x="2927350" y="1411289"/>
            <a:ext cx="6337300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01BF264-F0C9-4DE9-ABDE-98023F54EDBE}"/>
              </a:ext>
            </a:extLst>
          </p:cNvPr>
          <p:cNvSpPr txBox="1"/>
          <p:nvPr/>
        </p:nvSpPr>
        <p:spPr>
          <a:xfrm>
            <a:off x="9352621" y="1821237"/>
            <a:ext cx="2422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Mange land med en lang protestantisk og/eller katolsk historie</a:t>
            </a: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AD7003-77C4-4796-90D9-E1B7B746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nb-NO" b="1" dirty="0">
                <a:effectLst/>
              </a:rPr>
              <a:t>Skapte kirken den nordiske samfunnstilliten?</a:t>
            </a:r>
            <a:endParaRPr lang="nb-NO" dirty="0"/>
          </a:p>
        </p:txBody>
      </p:sp>
      <p:sp>
        <p:nvSpPr>
          <p:cNvPr id="30723" name="Plassholder for innhold 2">
            <a:extLst>
              <a:ext uri="{FF2B5EF4-FFF2-40B4-BE49-F238E27FC236}">
                <a16:creationId xmlns:a16="http://schemas.microsoft.com/office/drawing/2014/main" id="{44AB9926-A871-4899-A365-C0F2AB6DB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578850" cy="4133850"/>
          </a:xfrm>
        </p:spPr>
        <p:txBody>
          <a:bodyPr/>
          <a:lstStyle/>
          <a:p>
            <a:r>
              <a:rPr lang="nb-NO" altLang="nb-NO" sz="2000"/>
              <a:t>Holdninger kirke/stat formes av hvor tett forbindelsen er</a:t>
            </a:r>
          </a:p>
          <a:p>
            <a:pPr lvl="1"/>
            <a:r>
              <a:rPr lang="nb-NO" altLang="nb-NO" sz="1600"/>
              <a:t>Katolske kirker i større grad i opposisjon, lutherske en del av staten</a:t>
            </a:r>
          </a:p>
          <a:p>
            <a:pPr lvl="1"/>
            <a:r>
              <a:rPr lang="nb-NO" altLang="nb-NO" sz="1600"/>
              <a:t>I katolske land godt holde seg inne med kirken, uten lojalitet til staten </a:t>
            </a:r>
          </a:p>
          <a:p>
            <a:pPr>
              <a:spcBef>
                <a:spcPts val="1800"/>
              </a:spcBef>
            </a:pPr>
            <a:r>
              <a:rPr lang="nb-NO" altLang="nb-NO" sz="2000"/>
              <a:t>Fordi reformasjonen et vedtak ovenfra, generasjoner i praksis</a:t>
            </a:r>
          </a:p>
          <a:p>
            <a:pPr lvl="1">
              <a:spcBef>
                <a:spcPts val="600"/>
              </a:spcBef>
            </a:pPr>
            <a:r>
              <a:rPr lang="nb-NO" altLang="nb-NO" sz="1600"/>
              <a:t>Vekkelsene fra slutten av 1700-tallet </a:t>
            </a:r>
          </a:p>
          <a:p>
            <a:pPr lvl="1">
              <a:spcBef>
                <a:spcPts val="600"/>
              </a:spcBef>
            </a:pPr>
            <a:r>
              <a:rPr lang="nb-NO" altLang="nb-NO" sz="1600"/>
              <a:t>Organisasjonskulturen på 1800-tallet</a:t>
            </a:r>
          </a:p>
          <a:p>
            <a:pPr lvl="1">
              <a:spcBef>
                <a:spcPts val="600"/>
              </a:spcBef>
            </a:pPr>
            <a:r>
              <a:rPr lang="nb-NO" altLang="nb-NO" sz="1600"/>
              <a:t>Kristelige foreninger med kvinner, fattige og andre som ikke kom til orde</a:t>
            </a:r>
          </a:p>
          <a:p>
            <a:pPr>
              <a:spcBef>
                <a:spcPts val="1800"/>
              </a:spcBef>
            </a:pPr>
            <a:r>
              <a:rPr lang="nb-NO" altLang="nb-NO" sz="2000"/>
              <a:t>Mønster også for sekulære og politiske foreninger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Bilde 4">
            <a:extLst>
              <a:ext uri="{FF2B5EF4-FFF2-40B4-BE49-F238E27FC236}">
                <a16:creationId xmlns:a16="http://schemas.microsoft.com/office/drawing/2014/main" id="{0D7302F8-2D16-4788-ADBF-A335C433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9"/>
            <a:ext cx="7828782" cy="64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CD491E3-C46F-4927-B4F2-63A664789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475" y="4969602"/>
            <a:ext cx="5542208" cy="1509205"/>
          </a:xfrm>
          <a:prstGeom prst="rect">
            <a:avLst/>
          </a:prstGeom>
          <a:solidFill>
            <a:srgbClr val="AE8C2D"/>
          </a:solidFill>
          <a:ln>
            <a:solidFill>
              <a:srgbClr val="AE8C2D"/>
            </a:solidFill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11CEF4-37B3-44A7-AC8D-71707880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nb-NO" dirty="0"/>
              <a:t>Skolen og det myndige lekfolk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FF6E67-ED53-4C47-8ED4-E216A414FC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79988"/>
          </a:xfrm>
        </p:spPr>
        <p:txBody>
          <a:bodyPr/>
          <a:lstStyle/>
          <a:p>
            <a:r>
              <a:rPr lang="nb-NO" altLang="nb-NO" sz="2000" dirty="0"/>
              <a:t>Det allmenne prestedømme</a:t>
            </a:r>
          </a:p>
          <a:p>
            <a:pPr lvl="1"/>
            <a:r>
              <a:rPr lang="nb-NO" altLang="nb-NO" sz="1600" dirty="0"/>
              <a:t>Rett og plikt til å lese Bibelen og tenke selv</a:t>
            </a:r>
          </a:p>
          <a:p>
            <a:pPr lvl="1"/>
            <a:r>
              <a:rPr lang="nb-NO" altLang="nb-NO" sz="1600" dirty="0"/>
              <a:t>Må lære å lese og forstå, krever opplæring - skole</a:t>
            </a:r>
          </a:p>
          <a:p>
            <a:pPr>
              <a:spcBef>
                <a:spcPts val="1800"/>
              </a:spcBef>
            </a:pPr>
            <a:r>
              <a:rPr lang="nb-NO" altLang="nb-NO" sz="2000" dirty="0"/>
              <a:t>I 1736 påbudt eksamen i kristen tro – konfirmasjon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Innvielse med håndspåleggelse og forbønn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Voksen, kunne være soldat eller fadder, gifte seg, eller vitne i retten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Strøk man, ny opplæring neste år</a:t>
            </a:r>
          </a:p>
          <a:p>
            <a:pPr>
              <a:spcBef>
                <a:spcPts val="1800"/>
              </a:spcBef>
            </a:pPr>
            <a:r>
              <a:rPr lang="nb-NO" altLang="nb-NO" sz="2000" dirty="0"/>
              <a:t>Grunnskolen - </a:t>
            </a:r>
            <a:r>
              <a:rPr lang="nb-NO" altLang="nb-NO" sz="2000" i="1" dirty="0"/>
              <a:t>allmueskolen</a:t>
            </a:r>
            <a:r>
              <a:rPr lang="nb-NO" altLang="nb-NO" sz="2000" dirty="0"/>
              <a:t> - i 1739</a:t>
            </a:r>
          </a:p>
          <a:p>
            <a:pPr lvl="1">
              <a:spcBef>
                <a:spcPts val="600"/>
              </a:spcBef>
            </a:pPr>
            <a:r>
              <a:rPr lang="nb-NO" altLang="nb-NO" sz="1600" dirty="0"/>
              <a:t>Ikke bare å lære om kristen tro, men å lese, skrive og regne</a:t>
            </a:r>
          </a:p>
          <a:p>
            <a:pPr>
              <a:spcBef>
                <a:spcPts val="1800"/>
              </a:spcBef>
            </a:pPr>
            <a:r>
              <a:rPr lang="nb-NO" altLang="nb-NO" sz="2000" dirty="0"/>
              <a:t>Når de fleste kan lese, lettere å argumentere for demokrati </a:t>
            </a:r>
          </a:p>
          <a:p>
            <a:pPr lvl="1"/>
            <a:r>
              <a:rPr lang="nb-NO" altLang="nb-NO" sz="1600" dirty="0"/>
              <a:t>Vet hva som er god moral</a:t>
            </a:r>
          </a:p>
          <a:p>
            <a:pPr lvl="1"/>
            <a:r>
              <a:rPr lang="nb-NO" altLang="nb-NO" sz="1600" dirty="0"/>
              <a:t>Lettere å få og skape jobber </a:t>
            </a:r>
          </a:p>
          <a:p>
            <a:pPr lvl="1"/>
            <a:r>
              <a:rPr lang="nb-NO" altLang="nb-NO" sz="1600" dirty="0"/>
              <a:t>Sterkere organisasjonsliv som supplement eller motvekt til staten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544469-781D-43BF-B445-6662C8DE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814"/>
            <a:ext cx="9144000" cy="1139825"/>
          </a:xfrm>
        </p:spPr>
        <p:txBody>
          <a:bodyPr/>
          <a:lstStyle/>
          <a:p>
            <a:pPr algn="ctr">
              <a:defRPr/>
            </a:pPr>
            <a:r>
              <a:rPr lang="nb-NO" dirty="0" err="1"/>
              <a:t>Toregimentslæren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6C98E5-8959-4D6F-855A-3184C35183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7573" y="2082488"/>
            <a:ext cx="7729812" cy="4318312"/>
          </a:xfrm>
        </p:spPr>
        <p:txBody>
          <a:bodyPr/>
          <a:lstStyle/>
          <a:p>
            <a:pPr marL="180000" indent="-180000">
              <a:spcBef>
                <a:spcPts val="1200"/>
              </a:spcBef>
            </a:pPr>
            <a:r>
              <a:rPr lang="nb-NO" altLang="nb-NO" sz="2000" dirty="0"/>
              <a:t>Kirken «det åndelige» og staten «det verdslige»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I realiteten styrte kongen kirken</a:t>
            </a:r>
          </a:p>
          <a:p>
            <a:pPr marL="720000" lvl="2" indent="-180000">
              <a:spcBef>
                <a:spcPts val="600"/>
              </a:spcBef>
            </a:pPr>
            <a:r>
              <a:rPr lang="nb-NO" i="1" dirty="0"/>
              <a:t>Kirkeritualet</a:t>
            </a:r>
            <a:r>
              <a:rPr lang="nb-NO" dirty="0"/>
              <a:t> fra 1685 forbyr prester å preke noe om «Kongens Regjering, statssaker, kongelige forordninger og lignende» og i stedet formane tilhørerne til «</a:t>
            </a:r>
            <a:r>
              <a:rPr lang="nb-NO" dirty="0" err="1"/>
              <a:t>allerunderdanigste</a:t>
            </a:r>
            <a:r>
              <a:rPr lang="nb-NO" dirty="0"/>
              <a:t> lydighet mot sin Konge og hans bud og befalinger»</a:t>
            </a:r>
            <a:endParaRPr lang="nb-NO" altLang="nb-NO" sz="1800" dirty="0"/>
          </a:p>
          <a:p>
            <a:pPr marL="180000" indent="-180000">
              <a:spcBef>
                <a:spcPts val="1200"/>
              </a:spcBef>
            </a:pPr>
            <a:r>
              <a:rPr lang="nb-NO" altLang="nb-NO" sz="2000" dirty="0"/>
              <a:t>Prestene ble dermed sett som statens forlengede arm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Dess mer positivt prestene bidro, sterkere tillit til staten</a:t>
            </a:r>
          </a:p>
          <a:p>
            <a:pPr marL="180000" indent="-180000">
              <a:spcBef>
                <a:spcPts val="1200"/>
              </a:spcBef>
            </a:pPr>
            <a:r>
              <a:rPr lang="nb-NO" altLang="nb-NO" sz="2000" dirty="0"/>
              <a:t>Stat og kirke ikke konkurrenter 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Siden alle myndigheter innsatt av Gud, skal de adlydes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Også uheldige effekter når stater misbrukte sin makt</a:t>
            </a:r>
          </a:p>
          <a:p>
            <a:pPr marL="180000" indent="-180000">
              <a:spcBef>
                <a:spcPts val="1200"/>
              </a:spcBef>
            </a:pPr>
            <a:r>
              <a:rPr lang="nb-NO" altLang="nb-NO" sz="2000" dirty="0"/>
              <a:t>Når oppgavene for store med byvekst og industriell revolusjon 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Kirken av stadig flere oppfattet som et problem</a:t>
            </a:r>
          </a:p>
          <a:p>
            <a:pPr marL="504000" lvl="1" indent="-180000">
              <a:spcBef>
                <a:spcPts val="600"/>
              </a:spcBef>
            </a:pPr>
            <a:r>
              <a:rPr lang="nb-NO" altLang="nb-NO" sz="1800" dirty="0"/>
              <a:t>Ikke en del av løsningen på hva som skaper gode samfunn</a:t>
            </a:r>
          </a:p>
          <a:p>
            <a:pPr>
              <a:spcBef>
                <a:spcPts val="1200"/>
              </a:spcBef>
            </a:pPr>
            <a:endParaRPr lang="nb-NO" alt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9E033E8-C5AB-40B4-A37A-E03E7725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406" y="3983"/>
            <a:ext cx="2949775" cy="29241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8FB77BF-C63B-41E0-A86E-9C132EAEB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9" y="0"/>
            <a:ext cx="2119029" cy="2942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tel 1">
            <a:extLst>
              <a:ext uri="{FF2B5EF4-FFF2-40B4-BE49-F238E27FC236}">
                <a16:creationId xmlns:a16="http://schemas.microsoft.com/office/drawing/2014/main" id="{A9060736-666F-49C3-9A01-7CA0B3381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7814"/>
            <a:ext cx="9131300" cy="1139825"/>
          </a:xfrm>
        </p:spPr>
        <p:txBody>
          <a:bodyPr/>
          <a:lstStyle/>
          <a:p>
            <a:pPr>
              <a:defRPr/>
            </a:pPr>
            <a:r>
              <a:rPr lang="nb-NO" altLang="nb-NO" sz="3200" dirty="0"/>
              <a:t>«Opplysningstiden = antikkens verdier»?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0AA664-7862-4EC8-B724-906B9D509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9506" y="2144932"/>
            <a:ext cx="6069535" cy="2998788"/>
          </a:xfrm>
        </p:spPr>
        <p:txBody>
          <a:bodyPr/>
          <a:lstStyle/>
          <a:p>
            <a:pPr>
              <a:defRPr/>
            </a:pPr>
            <a:r>
              <a:rPr lang="nb-NO" altLang="nb-NO" sz="2000" dirty="0"/>
              <a:t>Er moralsk likhet noe vi kan </a:t>
            </a:r>
            <a:r>
              <a:rPr lang="nb-NO" altLang="nb-NO" sz="2000" b="1" dirty="0"/>
              <a:t>se </a:t>
            </a:r>
            <a:r>
              <a:rPr lang="nb-NO" altLang="nb-NO" sz="2000" dirty="0"/>
              <a:t>eller </a:t>
            </a:r>
            <a:r>
              <a:rPr lang="nb-NO" altLang="nb-NO" sz="2000" b="1" dirty="0"/>
              <a:t>ta på</a:t>
            </a:r>
            <a:r>
              <a:rPr lang="nb-NO" altLang="nb-NO" sz="2000" dirty="0"/>
              <a:t>?</a:t>
            </a:r>
          </a:p>
          <a:p>
            <a:pPr>
              <a:spcBef>
                <a:spcPts val="1800"/>
              </a:spcBef>
              <a:defRPr/>
            </a:pPr>
            <a:r>
              <a:rPr lang="nb-NO" altLang="nb-NO" sz="2000" dirty="0"/>
              <a:t>Ingen objektiv, målbar, vitenskapelig verdi</a:t>
            </a:r>
          </a:p>
          <a:p>
            <a:pPr>
              <a:spcBef>
                <a:spcPts val="1800"/>
              </a:spcBef>
              <a:defRPr/>
            </a:pPr>
            <a:r>
              <a:rPr lang="nb-NO" altLang="nb-NO" sz="2000" dirty="0"/>
              <a:t>Fokus i antikken: Naturlig </a:t>
            </a:r>
            <a:r>
              <a:rPr lang="nb-NO" altLang="nb-NO" sz="2000" b="1" dirty="0"/>
              <a:t>ulikhet</a:t>
            </a:r>
            <a:r>
              <a:rPr lang="nb-NO" altLang="nb-NO" sz="2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nb-NO" altLang="nb-NO" sz="2000" dirty="0"/>
              <a:t>Hvorfor erstattet av </a:t>
            </a:r>
            <a:r>
              <a:rPr lang="nb-NO" altLang="nb-NO" sz="2000" b="1" dirty="0"/>
              <a:t>moralsk likhet</a:t>
            </a:r>
            <a:r>
              <a:rPr lang="nb-NO" altLang="nb-NO" sz="2000" dirty="0"/>
              <a:t>?</a:t>
            </a:r>
          </a:p>
          <a:p>
            <a:pPr marL="537750" lvl="1" indent="-285750">
              <a:spcBef>
                <a:spcPts val="600"/>
              </a:spcBef>
              <a:defRPr/>
            </a:pPr>
            <a:r>
              <a:rPr lang="nb-NO" altLang="nb-NO" sz="1800" b="1" dirty="0"/>
              <a:t>Uavhengighetserklæringen ikke fra antikken </a:t>
            </a:r>
          </a:p>
          <a:p>
            <a:pPr marL="681750" lvl="2" indent="-285750">
              <a:defRPr/>
            </a:pPr>
            <a:r>
              <a:rPr lang="nb-NO" altLang="nb-NO" sz="1600" dirty="0"/>
              <a:t>Selvinnlysende sannhet at Gud skapte oss likeverdige</a:t>
            </a:r>
          </a:p>
          <a:p>
            <a:pPr marL="537750" lvl="1" indent="-285750">
              <a:spcBef>
                <a:spcPts val="600"/>
              </a:spcBef>
              <a:defRPr/>
            </a:pPr>
            <a:r>
              <a:rPr lang="nb-NO" altLang="nb-NO" sz="1800" b="1" dirty="0"/>
              <a:t>«Religiøs sannhet, ikke en vitenskapelig»</a:t>
            </a:r>
          </a:p>
        </p:txBody>
      </p:sp>
      <p:pic>
        <p:nvPicPr>
          <p:cNvPr id="2050" name="Picture 2" descr="Nietzsche Was Right | Tom holland, Tom holland author, Dominion">
            <a:extLst>
              <a:ext uri="{FF2B5EF4-FFF2-40B4-BE49-F238E27FC236}">
                <a16:creationId xmlns:a16="http://schemas.microsoft.com/office/drawing/2014/main" id="{8C26F537-731A-402D-A9E0-078D43750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" y="1407561"/>
            <a:ext cx="2766353" cy="42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umanismens idéhistorie - Morten Fastvold - E-bok (9788282821957) »  Bokkilden">
            <a:extLst>
              <a:ext uri="{FF2B5EF4-FFF2-40B4-BE49-F238E27FC236}">
                <a16:creationId xmlns:a16="http://schemas.microsoft.com/office/drawing/2014/main" id="{CF51AFB5-A395-4F99-ACE1-2F244822D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89" y="1276959"/>
            <a:ext cx="2879671" cy="442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55042E8-5630-4EB0-8D4A-C9EA1109D9C1}"/>
              </a:ext>
            </a:extLst>
          </p:cNvPr>
          <p:cNvSpPr txBox="1"/>
          <p:nvPr/>
        </p:nvSpPr>
        <p:spPr>
          <a:xfrm>
            <a:off x="1083225" y="5889799"/>
            <a:ext cx="10072460" cy="707886"/>
          </a:xfrm>
          <a:prstGeom prst="rect">
            <a:avLst/>
          </a:prstGeom>
          <a:solidFill>
            <a:srgbClr val="AE8C2D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nb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Tenkere med ulike livssyn legger vekt på opplysningstidens kristne røtter, selv om noe var </a:t>
            </a:r>
            <a:r>
              <a:rPr lang="nb-NO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kirkekritisk</a:t>
            </a:r>
            <a:r>
              <a:rPr lang="nb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nye syn </a:t>
            </a:r>
            <a:r>
              <a:rPr lang="nb-N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 natur, </a:t>
            </a:r>
            <a:r>
              <a:rPr lang="nb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mennesker og samfunn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7158B-7263-433A-A9C6-22772B51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4" y="277814"/>
            <a:ext cx="10020886" cy="1139825"/>
          </a:xfrm>
        </p:spPr>
        <p:txBody>
          <a:bodyPr/>
          <a:lstStyle/>
          <a:p>
            <a:pPr>
              <a:defRPr/>
            </a:pPr>
            <a:r>
              <a:rPr lang="nb-NO" sz="3600" dirty="0"/>
              <a:t>Reformasjonen forsterket viktige 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113EE5-42DA-4BBC-A2D8-8341BFB23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1" y="1600200"/>
            <a:ext cx="8963464" cy="3557588"/>
          </a:xfrm>
        </p:spPr>
        <p:txBody>
          <a:bodyPr/>
          <a:lstStyle/>
          <a:p>
            <a:r>
              <a:rPr lang="nb-NO" altLang="nb-NO" sz="2000" dirty="0"/>
              <a:t>Startet likestillingskampen i Norge først på 1880-tallet?</a:t>
            </a:r>
          </a:p>
          <a:p>
            <a:pPr lvl="1"/>
            <a:r>
              <a:rPr lang="nb-NO" altLang="nb-NO" sz="1800" dirty="0"/>
              <a:t>Nei, vi ser dette flere generasjoner før</a:t>
            </a:r>
          </a:p>
          <a:p>
            <a:pPr lvl="1"/>
            <a:r>
              <a:rPr lang="nb-NO" altLang="nb-NO" sz="1800" dirty="0"/>
              <a:t>Sara Oust (1778-1822) og andre kvinnelige ledere rundt Hans Nielsen Hauge</a:t>
            </a:r>
          </a:p>
          <a:p>
            <a:pPr lvl="1"/>
            <a:r>
              <a:rPr lang="nb-NO" altLang="nb-NO" sz="1800" dirty="0"/>
              <a:t>Mannen måtte lære «huslige gjøremål» og kvinner utearbeid</a:t>
            </a:r>
          </a:p>
          <a:p>
            <a:pPr lvl="1"/>
            <a:r>
              <a:rPr lang="nb-NO" altLang="nb-NO" sz="1800" dirty="0"/>
              <a:t>Vi trengte dette, om det ble krig eller nødår</a:t>
            </a:r>
          </a:p>
          <a:p>
            <a:r>
              <a:rPr lang="nb-NO" altLang="nb-NO" sz="2000" dirty="0"/>
              <a:t>Sara var krumtapp i haugianernes gruvedrift i Vingelen i Nord-Østerdal</a:t>
            </a:r>
          </a:p>
          <a:p>
            <a:pPr lvl="1"/>
            <a:r>
              <a:rPr lang="nb-NO" altLang="nb-NO" sz="1800" dirty="0"/>
              <a:t>Lederrollen i bevegelsen i området</a:t>
            </a:r>
          </a:p>
          <a:p>
            <a:pPr lvl="1"/>
            <a:r>
              <a:rPr lang="nb-NO" altLang="nb-NO" sz="1800" dirty="0"/>
              <a:t>Den mest kjente og best likte tidlige predikanten i Norge? </a:t>
            </a:r>
          </a:p>
          <a:p>
            <a:r>
              <a:rPr lang="nb-NO" altLang="nb-NO" sz="2000" dirty="0"/>
              <a:t>Nølte ikke med å tale andres sak</a:t>
            </a:r>
          </a:p>
          <a:p>
            <a:pPr lvl="1"/>
            <a:r>
              <a:rPr lang="nb-NO" altLang="nb-NO" sz="1800" dirty="0"/>
              <a:t>Rådgiver og talskvinne når saker skulle tas opp med øvrigheten</a:t>
            </a:r>
            <a:br>
              <a:rPr lang="nb-NO" altLang="nb-NO" sz="2200" dirty="0"/>
            </a:br>
            <a:endParaRPr lang="nb-NO" altLang="nb-NO" dirty="0">
              <a:effectLst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26A10FF-0F0C-49B1-B147-357FA3873D0A}"/>
              </a:ext>
            </a:extLst>
          </p:cNvPr>
          <p:cNvSpPr txBox="1"/>
          <p:nvPr/>
        </p:nvSpPr>
        <p:spPr>
          <a:xfrm>
            <a:off x="1909763" y="5524501"/>
            <a:ext cx="8507412" cy="907941"/>
          </a:xfrm>
          <a:prstGeom prst="rect">
            <a:avLst/>
          </a:prstGeom>
          <a:solidFill>
            <a:srgbClr val="AE8C2D"/>
          </a:solidFill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ikke takke Den norske kirke for dette, men reformasjonen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nb-N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ser vi igjen hvor dype spor den satte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51FA56D-B961-4FB0-B706-D87B0E33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22" y="0"/>
            <a:ext cx="2429757" cy="2166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D1FB7-26C9-4E27-B048-008C0902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Tidslinje</a:t>
            </a:r>
          </a:p>
        </p:txBody>
      </p:sp>
      <p:sp>
        <p:nvSpPr>
          <p:cNvPr id="7171" name="Pil: høyre 3">
            <a:extLst>
              <a:ext uri="{FF2B5EF4-FFF2-40B4-BE49-F238E27FC236}">
                <a16:creationId xmlns:a16="http://schemas.microsoft.com/office/drawing/2014/main" id="{5AC36FA4-36BF-477D-AC76-3E3C89C77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46275"/>
            <a:ext cx="9036050" cy="115888"/>
          </a:xfrm>
          <a:prstGeom prst="rightArrow">
            <a:avLst>
              <a:gd name="adj1" fmla="val 50000"/>
              <a:gd name="adj2" fmla="val 50538"/>
            </a:avLst>
          </a:prstGeom>
          <a:solidFill>
            <a:srgbClr val="D1332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26628" name="Pil: høyre 4">
            <a:extLst>
              <a:ext uri="{FF2B5EF4-FFF2-40B4-BE49-F238E27FC236}">
                <a16:creationId xmlns:a16="http://schemas.microsoft.com/office/drawing/2014/main" id="{A77A3C62-2A6C-4850-A197-0F610A1E3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474" y="2693989"/>
            <a:ext cx="2027237" cy="1335087"/>
          </a:xfrm>
          <a:prstGeom prst="rightArrow">
            <a:avLst>
              <a:gd name="adj1" fmla="val 50000"/>
              <a:gd name="adj2" fmla="val 49968"/>
            </a:avLst>
          </a:prstGeom>
          <a:solidFill>
            <a:srgbClr val="AE8C2D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endParaRPr lang="nb-NO" altLang="nb-NO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nb-NO" altLang="nb-N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Vikingtid</a:t>
            </a:r>
            <a:endParaRPr lang="nb-NO" altLang="nb-N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29" name="Pil: høyre 6">
            <a:extLst>
              <a:ext uri="{FF2B5EF4-FFF2-40B4-BE49-F238E27FC236}">
                <a16:creationId xmlns:a16="http://schemas.microsoft.com/office/drawing/2014/main" id="{199E0D48-E036-4937-B568-64E906908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716" y="2693989"/>
            <a:ext cx="2296582" cy="1335087"/>
          </a:xfrm>
          <a:prstGeom prst="rightArrow">
            <a:avLst>
              <a:gd name="adj1" fmla="val 50000"/>
              <a:gd name="adj2" fmla="val 49988"/>
            </a:avLst>
          </a:prstGeom>
          <a:solidFill>
            <a:srgbClr val="AE8C2D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endParaRPr lang="nb-NO" altLang="nb-NO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nb-NO" altLang="nb-N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Middelalder</a:t>
            </a:r>
          </a:p>
        </p:txBody>
      </p:sp>
      <p:sp>
        <p:nvSpPr>
          <p:cNvPr id="26630" name="Pil: høyre 8">
            <a:extLst>
              <a:ext uri="{FF2B5EF4-FFF2-40B4-BE49-F238E27FC236}">
                <a16:creationId xmlns:a16="http://schemas.microsoft.com/office/drawing/2014/main" id="{271DB804-7366-47D3-8072-976F1B4D5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486" y="2693989"/>
            <a:ext cx="2516717" cy="1323975"/>
          </a:xfrm>
          <a:prstGeom prst="rightArrow">
            <a:avLst>
              <a:gd name="adj1" fmla="val 50000"/>
              <a:gd name="adj2" fmla="val 49957"/>
            </a:avLst>
          </a:prstGeom>
          <a:solidFill>
            <a:srgbClr val="AE8C2D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endParaRPr lang="nb-NO" altLang="nb-N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nb-NO" altLang="nb-N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Reformasjon og...</a:t>
            </a:r>
          </a:p>
        </p:txBody>
      </p:sp>
      <p:cxnSp>
        <p:nvCxnSpPr>
          <p:cNvPr id="7181" name="Rett linje 15">
            <a:extLst>
              <a:ext uri="{FF2B5EF4-FFF2-40B4-BE49-F238E27FC236}">
                <a16:creationId xmlns:a16="http://schemas.microsoft.com/office/drawing/2014/main" id="{2C09046B-DB4B-4B71-9F56-BE84E3D2367E}"/>
              </a:ext>
            </a:extLst>
          </p:cNvPr>
          <p:cNvCxnSpPr>
            <a:cxnSpLocks/>
          </p:cNvCxnSpPr>
          <p:nvPr/>
        </p:nvCxnSpPr>
        <p:spPr bwMode="auto">
          <a:xfrm>
            <a:off x="3532846" y="1773239"/>
            <a:ext cx="0" cy="39465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Rett linje 16">
            <a:extLst>
              <a:ext uri="{FF2B5EF4-FFF2-40B4-BE49-F238E27FC236}">
                <a16:creationId xmlns:a16="http://schemas.microsoft.com/office/drawing/2014/main" id="{16A0B2E0-4B0A-491F-B409-42EA22985716}"/>
              </a:ext>
            </a:extLst>
          </p:cNvPr>
          <p:cNvCxnSpPr>
            <a:cxnSpLocks/>
          </p:cNvCxnSpPr>
          <p:nvPr/>
        </p:nvCxnSpPr>
        <p:spPr bwMode="auto">
          <a:xfrm>
            <a:off x="5849009" y="1786847"/>
            <a:ext cx="0" cy="3889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Rett linje 17">
            <a:extLst>
              <a:ext uri="{FF2B5EF4-FFF2-40B4-BE49-F238E27FC236}">
                <a16:creationId xmlns:a16="http://schemas.microsoft.com/office/drawing/2014/main" id="{ECA0FF8B-21E6-4891-B8A7-557B636292BF}"/>
              </a:ext>
            </a:extLst>
          </p:cNvPr>
          <p:cNvCxnSpPr>
            <a:cxnSpLocks/>
          </p:cNvCxnSpPr>
          <p:nvPr/>
        </p:nvCxnSpPr>
        <p:spPr bwMode="auto">
          <a:xfrm>
            <a:off x="8420101" y="1772333"/>
            <a:ext cx="4763" cy="38893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TekstSylinder 19">
            <a:extLst>
              <a:ext uri="{FF2B5EF4-FFF2-40B4-BE49-F238E27FC236}">
                <a16:creationId xmlns:a16="http://schemas.microsoft.com/office/drawing/2014/main" id="{83696645-0CEA-44F8-8C17-2C3EE169A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459" y="1628775"/>
            <a:ext cx="1154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800" dirty="0">
                <a:latin typeface="Tahoma" panose="020B0604030504040204" pitchFamily="34" charset="0"/>
              </a:rPr>
              <a:t>750-1050</a:t>
            </a:r>
          </a:p>
        </p:txBody>
      </p:sp>
      <p:sp>
        <p:nvSpPr>
          <p:cNvPr id="7185" name="TekstSylinder 21">
            <a:extLst>
              <a:ext uri="{FF2B5EF4-FFF2-40B4-BE49-F238E27FC236}">
                <a16:creationId xmlns:a16="http://schemas.microsoft.com/office/drawing/2014/main" id="{BF21E1BF-CBAF-4AB6-81E1-8396A8184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540" y="161925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800">
                <a:latin typeface="Tahoma" panose="020B0604030504040204" pitchFamily="34" charset="0"/>
              </a:rPr>
              <a:t>1050-1537</a:t>
            </a:r>
          </a:p>
        </p:txBody>
      </p:sp>
      <p:sp>
        <p:nvSpPr>
          <p:cNvPr id="7186" name="TekstSylinder 23">
            <a:extLst>
              <a:ext uri="{FF2B5EF4-FFF2-40B4-BE49-F238E27FC236}">
                <a16:creationId xmlns:a16="http://schemas.microsoft.com/office/drawing/2014/main" id="{9EACE258-FAD1-409E-8664-D24954804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665" y="1619250"/>
            <a:ext cx="1281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800" dirty="0">
                <a:latin typeface="Tahoma" panose="020B0604030504040204" pitchFamily="34" charset="0"/>
              </a:rPr>
              <a:t>1537-1814</a:t>
            </a:r>
          </a:p>
        </p:txBody>
      </p:sp>
      <p:sp>
        <p:nvSpPr>
          <p:cNvPr id="7187" name="TekstSylinder 25">
            <a:extLst>
              <a:ext uri="{FF2B5EF4-FFF2-40B4-BE49-F238E27FC236}">
                <a16:creationId xmlns:a16="http://schemas.microsoft.com/office/drawing/2014/main" id="{146DB862-C23C-41FB-9725-EB0A5A1F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4055354"/>
            <a:ext cx="19653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indent="-1079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87338" indent="-1079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600" b="1" dirty="0">
                <a:latin typeface="Tahoma" panose="020B0604030504040204" pitchFamily="34" charset="0"/>
              </a:rPr>
              <a:t>Kristningen</a:t>
            </a:r>
            <a:endParaRPr lang="nb-NO" altLang="nb-NO" sz="1600" dirty="0">
              <a:latin typeface="Tahoma" panose="020B060403050404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 dirty="0">
                <a:latin typeface="Tahoma" panose="020B0604030504040204" pitchFamily="34" charset="0"/>
              </a:rPr>
              <a:t>Hvordan foregikk kristningen? 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 dirty="0">
                <a:latin typeface="Tahoma" panose="020B0604030504040204" pitchFamily="34" charset="0"/>
              </a:rPr>
              <a:t>Hva skjedde med vikingene?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nb-NO" altLang="nb-NO" sz="1800" dirty="0">
              <a:latin typeface="Tahoma" panose="020B0604030504040204" pitchFamily="34" charset="0"/>
            </a:endParaRPr>
          </a:p>
        </p:txBody>
      </p:sp>
      <p:sp>
        <p:nvSpPr>
          <p:cNvPr id="7188" name="TekstSylinder 26">
            <a:extLst>
              <a:ext uri="{FF2B5EF4-FFF2-40B4-BE49-F238E27FC236}">
                <a16:creationId xmlns:a16="http://schemas.microsoft.com/office/drawing/2014/main" id="{1C3A4D41-F435-414A-9DE5-221F309E5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4055353"/>
            <a:ext cx="245903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indent="-1079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87338" indent="-1079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600" b="1">
                <a:latin typeface="Tahoma" panose="020B0604030504040204" pitchFamily="34" charset="0"/>
              </a:rPr>
              <a:t>Mer enn makt?</a:t>
            </a:r>
            <a:endParaRPr lang="nb-NO" altLang="nb-NO" sz="1600">
              <a:latin typeface="Tahoma" panose="020B060403050404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>
                <a:latin typeface="Tahoma" panose="020B0604030504040204" pitchFamily="34" charset="0"/>
              </a:rPr>
              <a:t>Menneskeverd, rettstenkning, lærdom og teknologi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nb-NO" altLang="nb-NO" sz="1600">
              <a:latin typeface="Tahoma" panose="020B0604030504040204" pitchFamily="34" charset="0"/>
            </a:endParaRPr>
          </a:p>
        </p:txBody>
      </p:sp>
      <p:sp>
        <p:nvSpPr>
          <p:cNvPr id="7189" name="TekstSylinder 27">
            <a:extLst>
              <a:ext uri="{FF2B5EF4-FFF2-40B4-BE49-F238E27FC236}">
                <a16:creationId xmlns:a16="http://schemas.microsoft.com/office/drawing/2014/main" id="{2ADE830B-D62E-4B3B-9FEC-5ADAB566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0" y="4055353"/>
            <a:ext cx="24971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indent="-1079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87338" indent="-1079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600" b="1">
                <a:latin typeface="Tahoma" panose="020B0604030504040204" pitchFamily="34" charset="0"/>
              </a:rPr>
              <a:t>Samfunn</a:t>
            </a:r>
            <a:endParaRPr lang="nb-NO" altLang="nb-NO" sz="1600">
              <a:latin typeface="Tahoma" panose="020B060403050404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>
                <a:latin typeface="Tahoma" panose="020B0604030504040204" pitchFamily="34" charset="0"/>
              </a:rPr>
              <a:t>Fra diktatur til demokrati?</a:t>
            </a:r>
            <a:endParaRPr lang="nb-NO" altLang="nb-NO" sz="1600"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600" b="1">
                <a:latin typeface="Tahoma" panose="020B0604030504040204" pitchFamily="34" charset="0"/>
              </a:rPr>
              <a:t>Opplysning</a:t>
            </a:r>
            <a:endParaRPr lang="nb-NO" altLang="nb-NO" sz="1600">
              <a:latin typeface="Tahoma" panose="020B0604030504040204" pitchFamily="34" charset="0"/>
            </a:endParaRP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>
                <a:latin typeface="Tahoma" panose="020B0604030504040204" pitchFamily="34" charset="0"/>
              </a:rPr>
              <a:t>Fra skole til potetprester</a:t>
            </a:r>
          </a:p>
        </p:txBody>
      </p:sp>
      <p:sp>
        <p:nvSpPr>
          <p:cNvPr id="7190" name="TekstSylinder 29">
            <a:extLst>
              <a:ext uri="{FF2B5EF4-FFF2-40B4-BE49-F238E27FC236}">
                <a16:creationId xmlns:a16="http://schemas.microsoft.com/office/drawing/2014/main" id="{B14B0FD6-B59E-4541-9F3A-C46765C06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4044241"/>
            <a:ext cx="23034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 indent="-1079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87338" indent="-1079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600" b="1" dirty="0">
                <a:latin typeface="Tahoma" panose="020B0604030504040204" pitchFamily="34" charset="0"/>
              </a:rPr>
              <a:t>Mer enn avmakt?</a:t>
            </a:r>
          </a:p>
          <a:p>
            <a:pPr lvl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nb-NO" altLang="nb-NO" sz="1400" dirty="0">
                <a:latin typeface="Tahoma" panose="020B0604030504040204" pitchFamily="34" charset="0"/>
              </a:rPr>
              <a:t>Evolusjon, arbeider-bevegelse, nye media og teknologier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nb-NO" altLang="nb-NO" sz="1600" dirty="0">
              <a:latin typeface="Tahoma" panose="020B0604030504040204" pitchFamily="34" charset="0"/>
            </a:endParaRPr>
          </a:p>
        </p:txBody>
      </p:sp>
      <p:sp>
        <p:nvSpPr>
          <p:cNvPr id="26641" name="Pil: høyre 31">
            <a:extLst>
              <a:ext uri="{FF2B5EF4-FFF2-40B4-BE49-F238E27FC236}">
                <a16:creationId xmlns:a16="http://schemas.microsoft.com/office/drawing/2014/main" id="{B8170E7F-5C80-4E88-B872-536081A90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5339" y="2697164"/>
            <a:ext cx="2263775" cy="1304925"/>
          </a:xfrm>
          <a:prstGeom prst="rightArrow">
            <a:avLst>
              <a:gd name="adj1" fmla="val 50000"/>
              <a:gd name="adj2" fmla="val 50026"/>
            </a:avLst>
          </a:prstGeom>
          <a:solidFill>
            <a:srgbClr val="AE8C2D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nb-NO" altLang="nb-NO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nb-NO" altLang="nb-NO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Moderne tid</a:t>
            </a:r>
          </a:p>
        </p:txBody>
      </p:sp>
      <p:sp>
        <p:nvSpPr>
          <p:cNvPr id="7194" name="TekstSylinder 33">
            <a:extLst>
              <a:ext uri="{FF2B5EF4-FFF2-40B4-BE49-F238E27FC236}">
                <a16:creationId xmlns:a16="http://schemas.microsoft.com/office/drawing/2014/main" id="{ABB65AA2-87E4-4AED-BDBC-513B5BF6B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2675" y="1628775"/>
            <a:ext cx="8467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800" dirty="0">
                <a:latin typeface="Tahoma" panose="020B0604030504040204" pitchFamily="34" charset="0"/>
              </a:rPr>
              <a:t>1814 -</a:t>
            </a:r>
          </a:p>
        </p:txBody>
      </p:sp>
      <p:sp>
        <p:nvSpPr>
          <p:cNvPr id="26643" name="Pil: høyre 37">
            <a:extLst>
              <a:ext uri="{FF2B5EF4-FFF2-40B4-BE49-F238E27FC236}">
                <a16:creationId xmlns:a16="http://schemas.microsoft.com/office/drawing/2014/main" id="{B297EE24-4825-463E-BF97-5E8D36DBC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5754854"/>
            <a:ext cx="6588125" cy="1071170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31493C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  <a:defRPr/>
            </a:pPr>
            <a:r>
              <a:rPr lang="nb-NO" altLang="nb-NO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nb-NO" altLang="nb-N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amling 6: «Når kirken svikter»</a:t>
            </a:r>
          </a:p>
          <a:p>
            <a:pPr marL="288000" lvl="1" indent="-10800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schemeClr val="bg1"/>
                </a:solidFill>
                <a:latin typeface="Tahoma" panose="020B0604030504040204" pitchFamily="34" charset="0"/>
              </a:rPr>
              <a:t>Fra slaver til stemmerett</a:t>
            </a:r>
          </a:p>
        </p:txBody>
      </p:sp>
      <p:sp>
        <p:nvSpPr>
          <p:cNvPr id="26644" name="TekstSylinder 41">
            <a:extLst>
              <a:ext uri="{FF2B5EF4-FFF2-40B4-BE49-F238E27FC236}">
                <a16:creationId xmlns:a16="http://schemas.microsoft.com/office/drawing/2014/main" id="{AF69EDF6-629E-457A-9C49-1C95D789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1" y="5339025"/>
            <a:ext cx="3605213" cy="369887"/>
          </a:xfrm>
          <a:prstGeom prst="rect">
            <a:avLst/>
          </a:prstGeom>
          <a:solidFill>
            <a:srgbClr val="001A2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altLang="nb-NO" sz="1800" dirty="0" err="1">
                <a:solidFill>
                  <a:schemeClr val="bg1"/>
                </a:solidFill>
                <a:latin typeface="Tahoma" panose="020B0604030504040204" pitchFamily="34" charset="0"/>
              </a:rPr>
              <a:t>Podcast</a:t>
            </a:r>
            <a:r>
              <a:rPr lang="nb-NO" altLang="nb-NO" sz="1800" dirty="0">
                <a:solidFill>
                  <a:schemeClr val="bg1"/>
                </a:solidFill>
                <a:latin typeface="Tahoma" panose="020B0604030504040204" pitchFamily="34" charset="0"/>
              </a:rPr>
              <a:t> 1: </a:t>
            </a:r>
            <a:r>
              <a:rPr lang="nb-NO" altLang="nb-NO" sz="1600" dirty="0">
                <a:solidFill>
                  <a:schemeClr val="bg1"/>
                </a:solidFill>
                <a:latin typeface="Tahoma" panose="020B0604030504040204" pitchFamily="34" charset="0"/>
              </a:rPr>
              <a:t>Fra runesteiner til leksika</a:t>
            </a:r>
          </a:p>
        </p:txBody>
      </p:sp>
      <p:sp>
        <p:nvSpPr>
          <p:cNvPr id="26645" name="TekstSylinder 43">
            <a:extLst>
              <a:ext uri="{FF2B5EF4-FFF2-40B4-BE49-F238E27FC236}">
                <a16:creationId xmlns:a16="http://schemas.microsoft.com/office/drawing/2014/main" id="{22EA34BB-0435-49EC-A669-ABC150B84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5337436"/>
            <a:ext cx="3986212" cy="368300"/>
          </a:xfrm>
          <a:prstGeom prst="rect">
            <a:avLst/>
          </a:prstGeom>
          <a:solidFill>
            <a:srgbClr val="001A2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altLang="nb-NO" sz="1800" dirty="0" err="1">
                <a:solidFill>
                  <a:schemeClr val="bg1"/>
                </a:solidFill>
                <a:latin typeface="Tahoma" panose="020B0604030504040204" pitchFamily="34" charset="0"/>
              </a:rPr>
              <a:t>Podcast</a:t>
            </a:r>
            <a:r>
              <a:rPr lang="nb-NO" altLang="nb-NO" sz="1800" dirty="0">
                <a:solidFill>
                  <a:schemeClr val="bg1"/>
                </a:solidFill>
                <a:latin typeface="Tahoma" panose="020B0604030504040204" pitchFamily="34" charset="0"/>
              </a:rPr>
              <a:t> 2: </a:t>
            </a:r>
            <a:r>
              <a:rPr lang="nb-NO" altLang="nb-NO" sz="1600" dirty="0">
                <a:solidFill>
                  <a:schemeClr val="bg1"/>
                </a:solidFill>
                <a:latin typeface="Tahoma" panose="020B0604030504040204" pitchFamily="34" charset="0"/>
              </a:rPr>
              <a:t>Fra statskirke til folkekirke</a:t>
            </a:r>
          </a:p>
        </p:txBody>
      </p:sp>
      <p:sp>
        <p:nvSpPr>
          <p:cNvPr id="7200" name="TekstSylinder 21">
            <a:extLst>
              <a:ext uri="{FF2B5EF4-FFF2-40B4-BE49-F238E27FC236}">
                <a16:creationId xmlns:a16="http://schemas.microsoft.com/office/drawing/2014/main" id="{4CB76782-BA8B-488D-A0ED-A0E6249F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6" y="2636838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>
                <a:latin typeface="Tahoma" panose="020B0604030504040204" pitchFamily="34" charset="0"/>
              </a:rPr>
              <a:t>Samling 1</a:t>
            </a:r>
            <a:endParaRPr lang="nb-NO" altLang="nb-NO" sz="1800">
              <a:latin typeface="Tahoma" panose="020B0604030504040204" pitchFamily="34" charset="0"/>
            </a:endParaRPr>
          </a:p>
        </p:txBody>
      </p:sp>
      <p:sp>
        <p:nvSpPr>
          <p:cNvPr id="7201" name="TekstSylinder 22">
            <a:extLst>
              <a:ext uri="{FF2B5EF4-FFF2-40B4-BE49-F238E27FC236}">
                <a16:creationId xmlns:a16="http://schemas.microsoft.com/office/drawing/2014/main" id="{B71164FB-A945-492D-BDDA-BC7E50A4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4" y="2636838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>
                <a:latin typeface="Tahoma" panose="020B0604030504040204" pitchFamily="34" charset="0"/>
              </a:rPr>
              <a:t>Samling 2</a:t>
            </a:r>
            <a:endParaRPr lang="nb-NO" altLang="nb-NO" sz="1800">
              <a:latin typeface="Tahoma" panose="020B0604030504040204" pitchFamily="34" charset="0"/>
            </a:endParaRPr>
          </a:p>
        </p:txBody>
      </p:sp>
      <p:sp>
        <p:nvSpPr>
          <p:cNvPr id="7202" name="TekstSylinder 23">
            <a:extLst>
              <a:ext uri="{FF2B5EF4-FFF2-40B4-BE49-F238E27FC236}">
                <a16:creationId xmlns:a16="http://schemas.microsoft.com/office/drawing/2014/main" id="{D12363FC-9EC8-4FA3-8957-6CC228980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901" y="2636838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>
                <a:latin typeface="Tahoma" panose="020B0604030504040204" pitchFamily="34" charset="0"/>
              </a:rPr>
              <a:t>Samling 3 og 4</a:t>
            </a:r>
            <a:endParaRPr lang="nb-NO" altLang="nb-NO" sz="1800">
              <a:latin typeface="Tahoma" panose="020B0604030504040204" pitchFamily="34" charset="0"/>
            </a:endParaRPr>
          </a:p>
        </p:txBody>
      </p:sp>
      <p:sp>
        <p:nvSpPr>
          <p:cNvPr id="7203" name="TekstSylinder 24">
            <a:extLst>
              <a:ext uri="{FF2B5EF4-FFF2-40B4-BE49-F238E27FC236}">
                <a16:creationId xmlns:a16="http://schemas.microsoft.com/office/drawing/2014/main" id="{081FFE88-60D5-464D-9712-8BAA825A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64" y="2636838"/>
            <a:ext cx="1965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>
                <a:latin typeface="Tahoma" panose="020B0604030504040204" pitchFamily="34" charset="0"/>
              </a:rPr>
              <a:t>Samling 5</a:t>
            </a:r>
            <a:endParaRPr lang="nb-NO" altLang="nb-NO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C71855-1277-4BC6-98BC-EECCF689CA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9E429A9-587F-4EAB-A848-5BA5FF43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Samtalespørsmål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E84A91-EF46-4F92-9136-38A50E8B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bg1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Hva kan være grunnen til den høye samfunnstilliten i Norge?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bg1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Hva var det myndige lekfolk?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nb-NO" sz="2000" dirty="0">
                <a:solidFill>
                  <a:schemeClr val="bg1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Hvordan endret reformasjonen Norge?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defRPr/>
            </a:pPr>
            <a:r>
              <a:rPr lang="nb-NO" sz="1800" dirty="0">
                <a:solidFill>
                  <a:schemeClr val="bg1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Hva kan ha vært til det verre? Hva kan ha vært til det bedre?</a:t>
            </a:r>
          </a:p>
          <a:p>
            <a:pPr>
              <a:defRPr/>
            </a:pPr>
            <a:endParaRPr lang="nb-NO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2C35011-A582-47CD-ADCF-A0BE0BA0A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542699"/>
              </p:ext>
            </p:extLst>
          </p:nvPr>
        </p:nvGraphicFramePr>
        <p:xfrm>
          <a:off x="0" y="4"/>
          <a:ext cx="12191998" cy="6857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4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377">
                <a:tc>
                  <a:txBody>
                    <a:bodyPr/>
                    <a:lstStyle/>
                    <a:p>
                      <a:pPr indent="252095" hangingPunct="0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Spørsmål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A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B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C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800" dirty="0">
                          <a:effectLst/>
                        </a:rPr>
                        <a:t>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7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1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Når skjedde reformasjonen i Norge?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1030 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1815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1537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2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Hvem var Olav Engelbrektsson?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Dansk-norsk konge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Erkebiskopen som ledet det norske riksrådet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av Oslo-humanistene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</a:rPr>
                        <a:t>3</a:t>
                      </a:r>
                      <a:endParaRPr lang="nb-NO" sz="20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 lenge er det spor av helgendyrkelse i Norge?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slutten av 1500-tallet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midten av 1700-tallet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starten av 1800-tallet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4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ble det så vanlig med kirkebenker etter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Av hensyn til de eldre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Gudstjenestene ble så lange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Man fikk mye planker av å rive stavkirkene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5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 mange prester ryktes at ble drept av sine menigheter, </a:t>
                      </a:r>
                      <a:r>
                        <a:rPr lang="nb-NO" sz="1800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p.g.a.</a:t>
                      </a: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Flere titalls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Ingen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7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6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ble det forbudt for katolske munker å være i Norge?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Man likte ikke utledninger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De fikk norske prester til å virke ulærde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Av frykt for å ødelegge for reformasjonen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6004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7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800" kern="1200" dirty="0">
                        <a:solidFill>
                          <a:schemeClr val="dk1"/>
                        </a:solidFill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Reformasjonen lærte at det å være kristen handlet 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Troen alene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Nåden alene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Kristus alene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659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8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l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Hva betyr kong Christian IVs valgspråk, </a:t>
                      </a:r>
                      <a:r>
                        <a:rPr lang="nb-NO" sz="2000" b="1" i="1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Regna </a:t>
                      </a:r>
                      <a:r>
                        <a:rPr lang="nb-NO" sz="2000" b="1" i="1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firmat</a:t>
                      </a:r>
                      <a:r>
                        <a:rPr lang="nb-NO" sz="2000" b="1" i="1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 pietas?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Splitt og hersk!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Fromhet styrker rikene!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Regn er nyttig for bøndene!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6573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9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l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så man allmennskole som så viktig etter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la foreldrene få jobbe i fred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holde barna unna lediggang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bli kristne og gode samfunnsborgere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627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10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Hva var </a:t>
                      </a:r>
                      <a:r>
                        <a:rPr lang="nb-NO" sz="1800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toregimentslæren</a:t>
                      </a: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Å skille det åndelige fra det verdslige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smart krigsstrategi 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ny metode for å pløye jordene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2945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gridSpan="4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24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indent="0" algn="ctr" hangingPunct="0">
                        <a:lnSpc>
                          <a:spcPts val="12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Antall riktige</a:t>
                      </a: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A2C35011-A582-47CD-ADCF-A0BE0BA0A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286008"/>
              </p:ext>
            </p:extLst>
          </p:nvPr>
        </p:nvGraphicFramePr>
        <p:xfrm>
          <a:off x="0" y="4"/>
          <a:ext cx="12191998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4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589">
                <a:tc>
                  <a:txBody>
                    <a:bodyPr/>
                    <a:lstStyle/>
                    <a:p>
                      <a:pPr indent="252095" hangingPunct="0"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nb-NO" sz="9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Spørsmål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A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B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252095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</a:rPr>
                        <a:t>C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2800" dirty="0">
                          <a:effectLst/>
                        </a:rPr>
                        <a:t>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6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1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Når skjedde reformasjonen i Norge?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1030 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1815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1537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C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2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Hvem var Olav Engelbrektsson?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Dansk-norsk konge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Erkebiskopen som ledet det norske riksrådet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av Oslo-humanistene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B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</a:rPr>
                        <a:t>3</a:t>
                      </a:r>
                      <a:endParaRPr lang="nb-NO" sz="20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 lenge er det spor av helgendyrkelse i Norge?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slutten av 1500-tallet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midten av 1700-tallet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Til starten av 1800-tallet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C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4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ble det så vanlig med kirkebenker etter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Av hensyn til de eldre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Gudstjenestene ble så lange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Man fikk mye planker av å rive stavkirkene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B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5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 mange prester ryktes at ble drept av sine menigheter, </a:t>
                      </a:r>
                      <a:r>
                        <a:rPr lang="nb-NO" sz="1800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p.g.a.</a:t>
                      </a: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Flere titalls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Ingen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7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6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ble det forbudt for katolske munker å være i Norge?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Man likte ikke utledninger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De fikk norske prester til å virke ulærde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Av frykt for å ødelegge for reformasjonen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C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6489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7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800" kern="1200" dirty="0">
                        <a:solidFill>
                          <a:schemeClr val="dk1"/>
                        </a:solidFill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marL="0" indent="0" algn="l" defTabSz="914400" rtl="0" eaLnBrk="1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Reformasjonen lærte at det å være kristen handlet 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Troen alene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Nåden alene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</a:p>
                    <a:p>
                      <a:pPr marL="0" indent="0" algn="ctr" defTabSz="914400" rtl="0" eaLnBrk="1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Kristus alene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</a:t>
                      </a:r>
                    </a:p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B</a:t>
                      </a:r>
                    </a:p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C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97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8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l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Hva betyr kong Christian IVs valgspråk, </a:t>
                      </a:r>
                      <a:r>
                        <a:rPr lang="nb-NO" sz="2000" b="1" i="1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Regna </a:t>
                      </a:r>
                      <a:r>
                        <a:rPr lang="nb-NO" sz="2000" b="1" i="1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firmat</a:t>
                      </a:r>
                      <a:r>
                        <a:rPr lang="nb-NO" sz="2000" b="1" i="1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 pietas?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Splitt og hersk!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Fromhet styrker rikene!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 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Regn er nyttig for bøndene!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B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3518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9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l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Hvorfor så man allmennskole som så viktig etter reformasjonen?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la foreldrene få jobbe i fred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holde barna unna lediggang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For å bli kristne og gode samfunnsborgere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C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900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</a:rPr>
                        <a:t>10</a:t>
                      </a:r>
                      <a:endParaRPr lang="nb-NO" sz="2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Hva var </a:t>
                      </a:r>
                      <a:r>
                        <a:rPr lang="nb-NO" sz="1800" dirty="0" err="1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toregimentslæren</a:t>
                      </a: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?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Å skille det åndelige fra det verdslige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smart krigsstrategi </a:t>
                      </a:r>
                      <a:endParaRPr lang="nb-NO" sz="280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En ny metode for å pløye jordene </a:t>
                      </a:r>
                      <a:endParaRPr lang="nb-NO" sz="28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nb-NO" sz="18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</a:t>
                      </a: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3168"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gridSpan="4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24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  <a:p>
                      <a:pPr indent="0" algn="ctr" hangingPunct="0">
                        <a:lnSpc>
                          <a:spcPts val="120"/>
                        </a:lnSpc>
                        <a:spcBef>
                          <a:spcPts val="0"/>
                        </a:spcBef>
                      </a:pPr>
                      <a:r>
                        <a:rPr lang="nb-NO" sz="2400" dirty="0">
                          <a:effectLst/>
                          <a:latin typeface="Calisto MT" panose="02040603050505030304" pitchFamily="18" charset="0"/>
                          <a:ea typeface="Calisto MT" panose="02040603050505030304" pitchFamily="18" charset="0"/>
                          <a:cs typeface="Calisto MT" panose="02040603050505030304" pitchFamily="18" charset="0"/>
                        </a:rPr>
                        <a:t>Antall riktige</a:t>
                      </a: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 hMerge="1"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nb-NO" sz="11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tc>
                  <a:txBody>
                    <a:bodyPr/>
                    <a:lstStyle/>
                    <a:p>
                      <a:pPr indent="0"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lang="nb-NO" sz="1000" dirty="0">
                        <a:effectLst/>
                        <a:latin typeface="Calisto MT" panose="02040603050505030304" pitchFamily="18" charset="0"/>
                        <a:ea typeface="Calisto MT" panose="02040603050505030304" pitchFamily="18" charset="0"/>
                        <a:cs typeface="Calisto MT" panose="02040603050505030304" pitchFamily="18" charset="0"/>
                      </a:endParaRPr>
                    </a:p>
                  </a:txBody>
                  <a:tcPr marL="27175" marR="271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48236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3E9EA7F-9193-4DAD-8AB6-B41531E22D97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992314" y="1873250"/>
            <a:ext cx="8207375" cy="1555750"/>
          </a:xfrm>
        </p:spPr>
        <p:txBody>
          <a:bodyPr/>
          <a:lstStyle/>
          <a:p>
            <a:pPr>
              <a:defRPr/>
            </a:pPr>
            <a:r>
              <a:rPr lang="nb-NO" dirty="0"/>
              <a:t>Visste du at</a:t>
            </a:r>
          </a:p>
        </p:txBody>
      </p:sp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71E91-FE52-45CE-9AB6-E6094E5F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err="1"/>
              <a:t>Funfacts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B1A740-11F4-4F32-8054-E8B56D63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97308" cy="5032375"/>
          </a:xfrm>
        </p:spPr>
        <p:txBody>
          <a:bodyPr/>
          <a:lstStyle/>
          <a:p>
            <a:pPr marL="342900" indent="-342900" hangingPunct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Det er spor av helgendyrkelse i Norge frem til 1800-tallet</a:t>
            </a:r>
          </a:p>
          <a:p>
            <a:pPr marL="342900" indent="-342900" hangingPunct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Helgeners merkedager fortsatte i almanakker og kalendere som primstaven</a:t>
            </a:r>
          </a:p>
          <a:p>
            <a:pPr lvl="1" hangingPunct="0">
              <a:lnSpc>
                <a:spcPct val="100000"/>
              </a:lnSpc>
              <a:spcBef>
                <a:spcPts val="600"/>
              </a:spcBef>
            </a:pPr>
            <a:r>
              <a:rPr lang="nb-NO" sz="1600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En digital primstav for din kalender finnes på fysikkprofessor Sverre Holms blogg: </a:t>
            </a:r>
            <a:r>
              <a:rPr lang="nb-NO" sz="1600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https://titan.uio.no/blogg-blogg-blogg/2015/en-moderne-primstav</a:t>
            </a:r>
            <a:endParaRPr lang="nb-NO" sz="1600" dirty="0">
              <a:latin typeface="Calisto MT" panose="02040603050505030304" pitchFamily="18" charset="0"/>
              <a:ea typeface="Calisto MT" panose="02040603050505030304" pitchFamily="18" charset="0"/>
              <a:cs typeface="Calisto MT" panose="02040603050505030304" pitchFamily="18" charset="0"/>
            </a:endParaRPr>
          </a:p>
          <a:p>
            <a:pPr marL="342900" indent="-342900" hangingPunct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De eldste kirkebenkene som er i jevnlig bruk i Norge er i Enebakk kirke og fra </a:t>
            </a: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  <a:hlinkClick r:id="rId3" tooltip="16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1634</a:t>
            </a:r>
            <a:endParaRPr lang="nb-NO" sz="1800" b="1" dirty="0">
              <a:latin typeface="Calisto MT" panose="02040603050505030304" pitchFamily="18" charset="0"/>
              <a:ea typeface="Calisto MT" panose="02040603050505030304" pitchFamily="18" charset="0"/>
              <a:cs typeface="Calisto MT" panose="02040603050505030304" pitchFamily="18" charset="0"/>
            </a:endParaRPr>
          </a:p>
          <a:p>
            <a:pPr marL="342900" indent="-342900" hangingPunct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Vi feiret svært mange katolske helligdager i Norge fram til man i 1771 bestemte å fjerne ti</a:t>
            </a:r>
          </a:p>
          <a:p>
            <a:pPr marL="342900" indent="-342900" hangingPunct="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b-NO" sz="1800" b="1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Disse dagene fortsatte likevel som «prikkedager», der tjenestefolk fikk helt fri og andre bare skulle pusle («prikke») med enkle sysler</a:t>
            </a:r>
          </a:p>
          <a:p>
            <a:pPr lvl="1" hangingPunct="0">
              <a:lnSpc>
                <a:spcPct val="100000"/>
              </a:lnSpc>
              <a:spcBef>
                <a:spcPts val="600"/>
              </a:spcBef>
            </a:pPr>
            <a:r>
              <a:rPr lang="nb-NO" sz="1600" dirty="0"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rPr>
              <a:t>Vi finner denne tradisjonen noen steder i Norge et stykke ut på 1900-tallet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ECA5F-777D-4F93-86E3-F243E70F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«Fortiden er et fremmed land»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56C0C1-4D5E-4189-841B-54F20B2D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960564"/>
            <a:ext cx="6697662" cy="4421187"/>
          </a:xfrm>
        </p:spPr>
        <p:txBody>
          <a:bodyPr/>
          <a:lstStyle/>
          <a:p>
            <a:pPr>
              <a:defRPr/>
            </a:pPr>
            <a:r>
              <a:rPr lang="nb-NO" sz="2000" dirty="0"/>
              <a:t>Vi lever </a:t>
            </a:r>
            <a:r>
              <a:rPr lang="nb-NO" sz="2000" b="1" dirty="0"/>
              <a:t>nå </a:t>
            </a:r>
            <a:r>
              <a:rPr lang="nb-NO" sz="2000" dirty="0"/>
              <a:t>- hvordan var det å leve </a:t>
            </a:r>
            <a:r>
              <a:rPr lang="nb-NO" sz="2000" b="1" dirty="0"/>
              <a:t>før</a:t>
            </a:r>
            <a:r>
              <a:rPr lang="nb-NO" sz="2000" dirty="0"/>
              <a:t>?</a:t>
            </a:r>
          </a:p>
          <a:p>
            <a:pPr>
              <a:spcBef>
                <a:spcPts val="1200"/>
              </a:spcBef>
              <a:defRPr/>
            </a:pPr>
            <a:r>
              <a:rPr lang="nb-NO" sz="2000" dirty="0"/>
              <a:t>Ikke fasit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600" dirty="0"/>
              <a:t>Tanker og temaer for gode samtaler!</a:t>
            </a:r>
          </a:p>
          <a:p>
            <a:pPr>
              <a:spcBef>
                <a:spcPts val="1200"/>
              </a:spcBef>
              <a:defRPr/>
            </a:pPr>
            <a:r>
              <a:rPr lang="nb-NO" sz="2000" dirty="0"/>
              <a:t>Til hjelp for den som skal lede samlingen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u="sng" dirty="0"/>
              <a:t>Før</a:t>
            </a:r>
            <a:r>
              <a:rPr lang="nb-NO" sz="1800" dirty="0"/>
              <a:t> hver samling en hjelpetekst (15-20 sider)</a:t>
            </a:r>
          </a:p>
          <a:p>
            <a:pPr lvl="2">
              <a:spcBef>
                <a:spcPts val="600"/>
              </a:spcBef>
              <a:defRPr/>
            </a:pPr>
            <a:r>
              <a:rPr lang="nb-NO" sz="1600" dirty="0"/>
              <a:t>Kan også leses av deltakerne på forhånd</a:t>
            </a:r>
          </a:p>
          <a:p>
            <a:pPr lvl="1">
              <a:spcBef>
                <a:spcPts val="600"/>
              </a:spcBef>
              <a:defRPr/>
            </a:pPr>
            <a:r>
              <a:rPr lang="nb-NO" sz="1800" u="sng" dirty="0"/>
              <a:t>Til</a:t>
            </a:r>
            <a:r>
              <a:rPr lang="nb-NO" sz="1800" dirty="0"/>
              <a:t> samling 1-5 følger</a:t>
            </a:r>
          </a:p>
          <a:p>
            <a:pPr lvl="2">
              <a:spcBef>
                <a:spcPts val="300"/>
              </a:spcBef>
              <a:defRPr/>
            </a:pPr>
            <a:r>
              <a:rPr lang="nb-NO" sz="1600" dirty="0"/>
              <a:t>20-25 lysbilder (noen samlinger også ekstra i vedlegg)</a:t>
            </a:r>
          </a:p>
          <a:p>
            <a:pPr lvl="2">
              <a:spcBef>
                <a:spcPts val="300"/>
              </a:spcBef>
              <a:defRPr/>
            </a:pPr>
            <a:r>
              <a:rPr lang="nb-NO" sz="1600" dirty="0"/>
              <a:t>«Visste du at?»</a:t>
            </a:r>
          </a:p>
          <a:p>
            <a:pPr lvl="2">
              <a:spcBef>
                <a:spcPts val="300"/>
              </a:spcBef>
              <a:defRPr/>
            </a:pPr>
            <a:r>
              <a:rPr lang="nb-NO" sz="1600" dirty="0" err="1"/>
              <a:t>Kviss</a:t>
            </a:r>
            <a:r>
              <a:rPr lang="nb-NO" sz="1600" dirty="0"/>
              <a:t> (egne filer med spørsmål og svar)</a:t>
            </a:r>
          </a:p>
          <a:p>
            <a:pPr lvl="2">
              <a:spcBef>
                <a:spcPts val="300"/>
              </a:spcBef>
              <a:defRPr/>
            </a:pPr>
            <a:r>
              <a:rPr lang="nb-NO" sz="1600" dirty="0"/>
              <a:t>Tips til lokalhistorie og dramatiseringer</a:t>
            </a:r>
          </a:p>
        </p:txBody>
      </p:sp>
      <p:pic>
        <p:nvPicPr>
          <p:cNvPr id="8196" name="Picture 6" descr="The Past Is a Foreign Country | Amazon.com.br">
            <a:extLst>
              <a:ext uri="{FF2B5EF4-FFF2-40B4-BE49-F238E27FC236}">
                <a16:creationId xmlns:a16="http://schemas.microsoft.com/office/drawing/2014/main" id="{9E25A06C-937F-4CAE-830F-24C93C7F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41" y="1608143"/>
            <a:ext cx="3207434" cy="48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2F217B7-BADF-4626-8CCD-A1A32C36381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524000" y="117476"/>
            <a:ext cx="9144000" cy="48244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nb-NO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3</a:t>
            </a:r>
          </a:p>
          <a:p>
            <a:pPr>
              <a:spcBef>
                <a:spcPts val="0"/>
              </a:spcBef>
              <a:defRPr/>
            </a:pPr>
            <a:r>
              <a:rPr lang="nb-NO" sz="4000" b="1" dirty="0"/>
              <a:t>Reformasjon og … samfunn</a:t>
            </a:r>
            <a:endParaRPr lang="nb-NO" sz="4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Bilde 3">
            <a:extLst>
              <a:ext uri="{FF2B5EF4-FFF2-40B4-BE49-F238E27FC236}">
                <a16:creationId xmlns:a16="http://schemas.microsoft.com/office/drawing/2014/main" id="{FC01ECCA-1199-4D20-B20E-CC3784DE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565400"/>
            <a:ext cx="2903538" cy="2820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ktangel 5">
            <a:extLst>
              <a:ext uri="{FF2B5EF4-FFF2-40B4-BE49-F238E27FC236}">
                <a16:creationId xmlns:a16="http://schemas.microsoft.com/office/drawing/2014/main" id="{7711970D-F56B-42F9-B5C4-CA31F32D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457826"/>
            <a:ext cx="6303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400" i="1">
                <a:latin typeface="ArialMT"/>
              </a:rPr>
              <a:t>«Utviklet med støtte fra Størst av alt - trosopplæring i Den norske kirke»</a:t>
            </a:r>
            <a:endParaRPr lang="nb-NO" altLang="nb-NO" sz="14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9562A0-5A91-4819-9D64-78EE949D7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b-NO" sz="2000" dirty="0"/>
              <a:t>Reformasjonen var ingen lek</a:t>
            </a:r>
          </a:p>
        </p:txBody>
      </p:sp>
      <p:pic>
        <p:nvPicPr>
          <p:cNvPr id="10244" name="Bilde 4">
            <a:extLst>
              <a:ext uri="{FF2B5EF4-FFF2-40B4-BE49-F238E27FC236}">
                <a16:creationId xmlns:a16="http://schemas.microsoft.com/office/drawing/2014/main" id="{AF5CB1A6-32C5-4EFB-9238-0E397187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94" y="28576"/>
            <a:ext cx="70897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70ACA-DF16-42BC-8939-28E199DB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Ingen ny kristning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285AD32-8BEC-4E9D-B745-5ACB4803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5" y="1656229"/>
            <a:ext cx="3673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7A946B17-2192-4C59-91E0-6DE31E98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00" y="1431379"/>
            <a:ext cx="412591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CF633F-C702-4DDC-A45A-89541E19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641" y="2513807"/>
            <a:ext cx="3673475" cy="2537878"/>
          </a:xfrm>
        </p:spPr>
        <p:txBody>
          <a:bodyPr/>
          <a:lstStyle/>
          <a:p>
            <a:pPr marL="180000" indent="-180000">
              <a:spcBef>
                <a:spcPts val="1200"/>
              </a:spcBef>
              <a:defRPr/>
            </a:pPr>
            <a:r>
              <a:rPr lang="nb-NO" sz="2000" dirty="0"/>
              <a:t>Kristningen </a:t>
            </a:r>
          </a:p>
          <a:p>
            <a:pPr marL="396000" lvl="1" indent="-180000">
              <a:spcBef>
                <a:spcPts val="600"/>
              </a:spcBef>
              <a:defRPr/>
            </a:pPr>
            <a:r>
              <a:rPr lang="nb-NO" sz="1800" dirty="0"/>
              <a:t>Lang prosess fordi lite makt før siste fase?</a:t>
            </a:r>
          </a:p>
          <a:p>
            <a:pPr marL="180000" indent="-180000">
              <a:spcBef>
                <a:spcPts val="1200"/>
              </a:spcBef>
              <a:defRPr/>
            </a:pPr>
            <a:r>
              <a:rPr lang="nb-NO" sz="2000" dirty="0"/>
              <a:t>Reformasjonen </a:t>
            </a:r>
          </a:p>
          <a:p>
            <a:pPr marL="396000" lvl="1" indent="-180000">
              <a:spcBef>
                <a:spcPts val="600"/>
              </a:spcBef>
              <a:defRPr/>
            </a:pPr>
            <a:r>
              <a:rPr lang="nb-NO" sz="1800" dirty="0"/>
              <a:t>Kort prosess, fordi makt fra starten?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>
            <a:extLst>
              <a:ext uri="{FF2B5EF4-FFF2-40B4-BE49-F238E27FC236}">
                <a16:creationId xmlns:a16="http://schemas.microsoft.com/office/drawing/2014/main" id="{64358140-9381-4EEF-BFB6-2196392B0330}"/>
              </a:ext>
            </a:extLst>
          </p:cNvPr>
          <p:cNvSpPr/>
          <p:nvPr/>
        </p:nvSpPr>
        <p:spPr bwMode="auto">
          <a:xfrm>
            <a:off x="8678864" y="2525714"/>
            <a:ext cx="1982787" cy="4332287"/>
          </a:xfrm>
          <a:prstGeom prst="rect">
            <a:avLst/>
          </a:prstGeom>
          <a:solidFill>
            <a:srgbClr val="AE8C2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nb-NO">
              <a:latin typeface="Arial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362F40-458E-4493-9FA4-0FC4A6F3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Kirken før reformasjonen</a:t>
            </a:r>
            <a:br>
              <a:rPr lang="nb-NO" dirty="0"/>
            </a:br>
            <a:r>
              <a:rPr lang="nb-NO" sz="2800" dirty="0"/>
              <a:t>- «Eier 45 % av jorden og leder Riksrådet»</a:t>
            </a:r>
            <a:endParaRPr lang="nb-NO" dirty="0">
              <a:effectLst/>
            </a:endParaRPr>
          </a:p>
        </p:txBody>
      </p:sp>
      <p:sp>
        <p:nvSpPr>
          <p:cNvPr id="13316" name="Pil: femkant 3">
            <a:extLst>
              <a:ext uri="{FF2B5EF4-FFF2-40B4-BE49-F238E27FC236}">
                <a16:creationId xmlns:a16="http://schemas.microsoft.com/office/drawing/2014/main" id="{CD6964AC-4B04-4178-BC03-490A0277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9" y="3803651"/>
            <a:ext cx="9107487" cy="371475"/>
          </a:xfrm>
          <a:prstGeom prst="homePlate">
            <a:avLst>
              <a:gd name="adj" fmla="val 50169"/>
            </a:avLst>
          </a:prstGeom>
          <a:solidFill>
            <a:srgbClr val="D1332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1030			1130			1274 	1349 	1537</a:t>
            </a:r>
          </a:p>
        </p:txBody>
      </p:sp>
      <p:sp>
        <p:nvSpPr>
          <p:cNvPr id="13317" name="TekstSylinder 4">
            <a:extLst>
              <a:ext uri="{FF2B5EF4-FFF2-40B4-BE49-F238E27FC236}">
                <a16:creationId xmlns:a16="http://schemas.microsoft.com/office/drawing/2014/main" id="{3235751E-05EA-42AF-9E5B-81FB224E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4287838"/>
            <a:ext cx="1287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KRISTEN-RETTEN</a:t>
            </a:r>
            <a:r>
              <a:rPr lang="nb-NO" altLang="nb-NO" sz="1600">
                <a:latin typeface="Tahoma" panose="020B0604030504040204" pitchFamily="34" charset="0"/>
              </a:rPr>
              <a:t> Moster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(1024)</a:t>
            </a:r>
          </a:p>
        </p:txBody>
      </p:sp>
      <p:sp>
        <p:nvSpPr>
          <p:cNvPr id="13318" name="TekstSylinder 5">
            <a:extLst>
              <a:ext uri="{FF2B5EF4-FFF2-40B4-BE49-F238E27FC236}">
                <a16:creationId xmlns:a16="http://schemas.microsoft.com/office/drawing/2014/main" id="{24C3CC31-6A1C-413A-AC10-4C9BA0D7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3451225"/>
            <a:ext cx="1554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STIKLESTAD</a:t>
            </a:r>
          </a:p>
        </p:txBody>
      </p:sp>
      <p:sp>
        <p:nvSpPr>
          <p:cNvPr id="13319" name="TekstSylinder 4">
            <a:extLst>
              <a:ext uri="{FF2B5EF4-FFF2-40B4-BE49-F238E27FC236}">
                <a16:creationId xmlns:a16="http://schemas.microsoft.com/office/drawing/2014/main" id="{2BC4CBFB-71C4-4EEA-BE7B-F5804001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6084888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Magnus den gode</a:t>
            </a:r>
          </a:p>
        </p:txBody>
      </p:sp>
      <p:sp>
        <p:nvSpPr>
          <p:cNvPr id="13320" name="TekstSylinder 4">
            <a:extLst>
              <a:ext uri="{FF2B5EF4-FFF2-40B4-BE49-F238E27FC236}">
                <a16:creationId xmlns:a16="http://schemas.microsoft.com/office/drawing/2014/main" id="{91FAFF3A-7BBF-47C7-862A-6589CBFC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2798763"/>
            <a:ext cx="1449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Harald Hardråde</a:t>
            </a:r>
          </a:p>
        </p:txBody>
      </p:sp>
      <p:cxnSp>
        <p:nvCxnSpPr>
          <p:cNvPr id="13321" name="Rett pilkobling 12">
            <a:extLst>
              <a:ext uri="{FF2B5EF4-FFF2-40B4-BE49-F238E27FC236}">
                <a16:creationId xmlns:a16="http://schemas.microsoft.com/office/drawing/2014/main" id="{C92BAA8A-D9E3-4501-BB80-BDEBBA50B384}"/>
              </a:ext>
            </a:extLst>
          </p:cNvPr>
          <p:cNvCxnSpPr>
            <a:cxnSpLocks/>
            <a:endCxn id="13319" idx="0"/>
          </p:cNvCxnSpPr>
          <p:nvPr/>
        </p:nvCxnSpPr>
        <p:spPr bwMode="auto">
          <a:xfrm>
            <a:off x="3011488" y="4183064"/>
            <a:ext cx="0" cy="19018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Rett pilkobling 16">
            <a:extLst>
              <a:ext uri="{FF2B5EF4-FFF2-40B4-BE49-F238E27FC236}">
                <a16:creationId xmlns:a16="http://schemas.microsoft.com/office/drawing/2014/main" id="{9A8A326B-F324-4E0F-A555-CB928D93CB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636963" y="3338514"/>
            <a:ext cx="0" cy="4587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3" name="TekstSylinder 4">
            <a:extLst>
              <a:ext uri="{FF2B5EF4-FFF2-40B4-BE49-F238E27FC236}">
                <a16:creationId xmlns:a16="http://schemas.microsoft.com/office/drawing/2014/main" id="{EEC04115-B6B0-4223-811E-5E29029A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88" y="5176838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Magnus Berrføtt</a:t>
            </a:r>
          </a:p>
        </p:txBody>
      </p:sp>
      <p:cxnSp>
        <p:nvCxnSpPr>
          <p:cNvPr id="13324" name="Rett pilkobling 18">
            <a:extLst>
              <a:ext uri="{FF2B5EF4-FFF2-40B4-BE49-F238E27FC236}">
                <a16:creationId xmlns:a16="http://schemas.microsoft.com/office/drawing/2014/main" id="{8AABFA46-217E-46E2-856B-1656B7BF5918}"/>
              </a:ext>
            </a:extLst>
          </p:cNvPr>
          <p:cNvCxnSpPr>
            <a:cxnSpLocks/>
          </p:cNvCxnSpPr>
          <p:nvPr/>
        </p:nvCxnSpPr>
        <p:spPr bwMode="auto">
          <a:xfrm>
            <a:off x="4270375" y="4162425"/>
            <a:ext cx="0" cy="9223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Rett pilkobling 20">
            <a:extLst>
              <a:ext uri="{FF2B5EF4-FFF2-40B4-BE49-F238E27FC236}">
                <a16:creationId xmlns:a16="http://schemas.microsoft.com/office/drawing/2014/main" id="{BF27CCE5-7517-4F24-AF70-E8658B9B81AF}"/>
              </a:ext>
            </a:extLst>
          </p:cNvPr>
          <p:cNvCxnSpPr>
            <a:cxnSpLocks/>
          </p:cNvCxnSpPr>
          <p:nvPr/>
        </p:nvCxnSpPr>
        <p:spPr bwMode="auto">
          <a:xfrm>
            <a:off x="7331075" y="4221163"/>
            <a:ext cx="0" cy="5762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TekstSylinder 4">
            <a:extLst>
              <a:ext uri="{FF2B5EF4-FFF2-40B4-BE49-F238E27FC236}">
                <a16:creationId xmlns:a16="http://schemas.microsoft.com/office/drawing/2014/main" id="{EF89EECF-8115-473C-A18F-1E178B33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9" y="1908175"/>
            <a:ext cx="1449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Sigurd Jorsalfar</a:t>
            </a:r>
          </a:p>
        </p:txBody>
      </p:sp>
      <p:cxnSp>
        <p:nvCxnSpPr>
          <p:cNvPr id="13327" name="Rett pilkobling 22">
            <a:extLst>
              <a:ext uri="{FF2B5EF4-FFF2-40B4-BE49-F238E27FC236}">
                <a16:creationId xmlns:a16="http://schemas.microsoft.com/office/drawing/2014/main" id="{AC6C11C7-F49F-4EA7-85DA-8D91256F3D8B}"/>
              </a:ext>
            </a:extLst>
          </p:cNvPr>
          <p:cNvCxnSpPr>
            <a:cxnSpLocks/>
            <a:endCxn id="13326" idx="2"/>
          </p:cNvCxnSpPr>
          <p:nvPr/>
        </p:nvCxnSpPr>
        <p:spPr bwMode="auto">
          <a:xfrm flipV="1">
            <a:off x="4867275" y="2492375"/>
            <a:ext cx="0" cy="12969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8" name="Picture 2" descr="Fire Clear Background Sticker - Fire Clear Background Animation Stickers">
            <a:extLst>
              <a:ext uri="{FF2B5EF4-FFF2-40B4-BE49-F238E27FC236}">
                <a16:creationId xmlns:a16="http://schemas.microsoft.com/office/drawing/2014/main" id="{CDEB252F-B508-48A6-AA4E-5F2B7EE1F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297238"/>
            <a:ext cx="12144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kstSylinder 4">
            <a:extLst>
              <a:ext uri="{FF2B5EF4-FFF2-40B4-BE49-F238E27FC236}">
                <a16:creationId xmlns:a16="http://schemas.microsoft.com/office/drawing/2014/main" id="{3844C092-5974-4F54-817B-1FC39CC7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6011864"/>
            <a:ext cx="1512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SVARTE-DAUDEN</a:t>
            </a:r>
          </a:p>
        </p:txBody>
      </p:sp>
      <p:cxnSp>
        <p:nvCxnSpPr>
          <p:cNvPr id="13330" name="Rett pilkobling 32">
            <a:extLst>
              <a:ext uri="{FF2B5EF4-FFF2-40B4-BE49-F238E27FC236}">
                <a16:creationId xmlns:a16="http://schemas.microsoft.com/office/drawing/2014/main" id="{7339930C-0790-489D-B0A5-929CBDBDFDD1}"/>
              </a:ext>
            </a:extLst>
          </p:cNvPr>
          <p:cNvCxnSpPr>
            <a:cxnSpLocks/>
          </p:cNvCxnSpPr>
          <p:nvPr/>
        </p:nvCxnSpPr>
        <p:spPr bwMode="auto">
          <a:xfrm>
            <a:off x="8932863" y="4221163"/>
            <a:ext cx="0" cy="17510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1" name="TekstSylinder 4">
            <a:extLst>
              <a:ext uri="{FF2B5EF4-FFF2-40B4-BE49-F238E27FC236}">
                <a16:creationId xmlns:a16="http://schemas.microsoft.com/office/drawing/2014/main" id="{94F81D08-45D9-41E7-B866-77DFDA50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775" y="2525713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KALMAR-UNIONEN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(1397)</a:t>
            </a:r>
          </a:p>
        </p:txBody>
      </p:sp>
      <p:sp>
        <p:nvSpPr>
          <p:cNvPr id="13332" name="TekstSylinder 4">
            <a:extLst>
              <a:ext uri="{FF2B5EF4-FFF2-40B4-BE49-F238E27FC236}">
                <a16:creationId xmlns:a16="http://schemas.microsoft.com/office/drawing/2014/main" id="{188A5C7A-AA9E-4579-B719-587A5648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450" y="4821239"/>
            <a:ext cx="15128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REFORMA-SJONEN</a:t>
            </a:r>
          </a:p>
        </p:txBody>
      </p:sp>
      <p:cxnSp>
        <p:nvCxnSpPr>
          <p:cNvPr id="13333" name="Rett pilkobling 41">
            <a:extLst>
              <a:ext uri="{FF2B5EF4-FFF2-40B4-BE49-F238E27FC236}">
                <a16:creationId xmlns:a16="http://schemas.microsoft.com/office/drawing/2014/main" id="{4E49DAC9-EA4B-4BBD-9812-9816A3D77362}"/>
              </a:ext>
            </a:extLst>
          </p:cNvPr>
          <p:cNvCxnSpPr>
            <a:cxnSpLocks/>
          </p:cNvCxnSpPr>
          <p:nvPr/>
        </p:nvCxnSpPr>
        <p:spPr bwMode="auto">
          <a:xfrm>
            <a:off x="9804400" y="4221163"/>
            <a:ext cx="0" cy="584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4" name="TekstSylinder 4">
            <a:extLst>
              <a:ext uri="{FF2B5EF4-FFF2-40B4-BE49-F238E27FC236}">
                <a16:creationId xmlns:a16="http://schemas.microsoft.com/office/drawing/2014/main" id="{0A908BE8-5B50-41A8-B306-99C76167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4" y="2420938"/>
            <a:ext cx="1603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ERKEBISKOP I NIDAROS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(1152) </a:t>
            </a:r>
          </a:p>
        </p:txBody>
      </p:sp>
      <p:cxnSp>
        <p:nvCxnSpPr>
          <p:cNvPr id="13335" name="Rett pilkobling 44">
            <a:extLst>
              <a:ext uri="{FF2B5EF4-FFF2-40B4-BE49-F238E27FC236}">
                <a16:creationId xmlns:a16="http://schemas.microsoft.com/office/drawing/2014/main" id="{8184F8F5-5B88-4D1C-BD70-60C5702A78BA}"/>
              </a:ext>
            </a:extLst>
          </p:cNvPr>
          <p:cNvCxnSpPr>
            <a:cxnSpLocks/>
            <a:endCxn id="13328" idx="0"/>
          </p:cNvCxnSpPr>
          <p:nvPr/>
        </p:nvCxnSpPr>
        <p:spPr bwMode="auto">
          <a:xfrm flipH="1" flipV="1">
            <a:off x="6054726" y="3297238"/>
            <a:ext cx="4763" cy="444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6" name="TekstSylinder 4">
            <a:extLst>
              <a:ext uri="{FF2B5EF4-FFF2-40B4-BE49-F238E27FC236}">
                <a16:creationId xmlns:a16="http://schemas.microsoft.com/office/drawing/2014/main" id="{A3FF6A41-D905-4CE1-B51F-21ECF5A1B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6" y="5792788"/>
            <a:ext cx="1577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TRONFØLGE-LOVEN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(1163)</a:t>
            </a:r>
          </a:p>
        </p:txBody>
      </p:sp>
      <p:cxnSp>
        <p:nvCxnSpPr>
          <p:cNvPr id="13337" name="Rett pilkobling 51">
            <a:extLst>
              <a:ext uri="{FF2B5EF4-FFF2-40B4-BE49-F238E27FC236}">
                <a16:creationId xmlns:a16="http://schemas.microsoft.com/office/drawing/2014/main" id="{ECEA8E7D-3F39-4661-A578-528808F751B8}"/>
              </a:ext>
            </a:extLst>
          </p:cNvPr>
          <p:cNvCxnSpPr>
            <a:cxnSpLocks/>
          </p:cNvCxnSpPr>
          <p:nvPr/>
        </p:nvCxnSpPr>
        <p:spPr bwMode="auto">
          <a:xfrm>
            <a:off x="6159500" y="4208464"/>
            <a:ext cx="0" cy="15446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38" name="Picture 2" descr="Fire Clear Background Sticker - Fire Clear Background Animation Stickers">
            <a:extLst>
              <a:ext uri="{FF2B5EF4-FFF2-40B4-BE49-F238E27FC236}">
                <a16:creationId xmlns:a16="http://schemas.microsoft.com/office/drawing/2014/main" id="{54B22375-FFCE-4C27-8E91-91505CAECF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298826"/>
            <a:ext cx="12160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9" name="TekstSylinder 4">
            <a:extLst>
              <a:ext uri="{FF2B5EF4-FFF2-40B4-BE49-F238E27FC236}">
                <a16:creationId xmlns:a16="http://schemas.microsoft.com/office/drawing/2014/main" id="{FBE6B22D-B032-4A67-BD83-0965247A6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2525713"/>
            <a:ext cx="1827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Magnus Lagabøter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LANDSLOVEN</a:t>
            </a:r>
          </a:p>
        </p:txBody>
      </p:sp>
      <p:cxnSp>
        <p:nvCxnSpPr>
          <p:cNvPr id="13340" name="Rett pilkobling 34">
            <a:extLst>
              <a:ext uri="{FF2B5EF4-FFF2-40B4-BE49-F238E27FC236}">
                <a16:creationId xmlns:a16="http://schemas.microsoft.com/office/drawing/2014/main" id="{20BC4433-9C81-4163-8E72-E352A7B8AB9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50175" y="3338513"/>
            <a:ext cx="7938" cy="4191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1" name="TekstSylinder 4">
            <a:extLst>
              <a:ext uri="{FF2B5EF4-FFF2-40B4-BE49-F238E27FC236}">
                <a16:creationId xmlns:a16="http://schemas.microsoft.com/office/drawing/2014/main" id="{141DB88E-1241-4A21-B514-A5E02844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176" y="1658938"/>
            <a:ext cx="182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 b="1">
                <a:latin typeface="Tahoma" panose="020B0604030504040204" pitchFamily="34" charset="0"/>
              </a:rPr>
              <a:t>SÆTTAR-GJERDEN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(1277)</a:t>
            </a:r>
          </a:p>
        </p:txBody>
      </p:sp>
      <p:cxnSp>
        <p:nvCxnSpPr>
          <p:cNvPr id="13342" name="Rett pilkobling 38">
            <a:extLst>
              <a:ext uri="{FF2B5EF4-FFF2-40B4-BE49-F238E27FC236}">
                <a16:creationId xmlns:a16="http://schemas.microsoft.com/office/drawing/2014/main" id="{3A15F843-BF05-4BFF-9D4C-E1A3FB15283C}"/>
              </a:ext>
            </a:extLst>
          </p:cNvPr>
          <p:cNvCxnSpPr>
            <a:cxnSpLocks/>
          </p:cNvCxnSpPr>
          <p:nvPr/>
        </p:nvCxnSpPr>
        <p:spPr bwMode="auto">
          <a:xfrm flipV="1">
            <a:off x="8543925" y="2525714"/>
            <a:ext cx="0" cy="12906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kstSylinder 4">
            <a:extLst>
              <a:ext uri="{FF2B5EF4-FFF2-40B4-BE49-F238E27FC236}">
                <a16:creationId xmlns:a16="http://schemas.microsoft.com/office/drawing/2014/main" id="{21E44FDD-55CB-44B7-BD9A-F9C0ADD8F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1546225"/>
            <a:ext cx="1746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Sverre taler Roma midt i mot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(1184-1202) </a:t>
            </a:r>
          </a:p>
        </p:txBody>
      </p:sp>
      <p:cxnSp>
        <p:nvCxnSpPr>
          <p:cNvPr id="13344" name="Rett pilkobling 42">
            <a:extLst>
              <a:ext uri="{FF2B5EF4-FFF2-40B4-BE49-F238E27FC236}">
                <a16:creationId xmlns:a16="http://schemas.microsoft.com/office/drawing/2014/main" id="{1773DEE9-D763-4A32-983F-D54B16DD3201}"/>
              </a:ext>
            </a:extLst>
          </p:cNvPr>
          <p:cNvCxnSpPr>
            <a:cxnSpLocks/>
          </p:cNvCxnSpPr>
          <p:nvPr/>
        </p:nvCxnSpPr>
        <p:spPr bwMode="auto">
          <a:xfrm flipV="1">
            <a:off x="6821489" y="2349500"/>
            <a:ext cx="9525" cy="13922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Rett pilkobling 45">
            <a:extLst>
              <a:ext uri="{FF2B5EF4-FFF2-40B4-BE49-F238E27FC236}">
                <a16:creationId xmlns:a16="http://schemas.microsoft.com/office/drawing/2014/main" id="{2083A307-156F-424D-868F-78F1AEDFD57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256714" y="3386138"/>
            <a:ext cx="7937" cy="4191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6" name="TekstSylinder 4">
            <a:extLst>
              <a:ext uri="{FF2B5EF4-FFF2-40B4-BE49-F238E27FC236}">
                <a16:creationId xmlns:a16="http://schemas.microsoft.com/office/drawing/2014/main" id="{4BA4A751-4C23-445C-B6CE-2369A658B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757738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1600">
                <a:latin typeface="Tahoma" panose="020B0604030504040204" pitchFamily="34" charset="0"/>
              </a:rPr>
              <a:t>Håkon  Håkonsson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ADD68DC-1988-42B4-80D6-DE447C40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r="18813" b="5080"/>
          <a:stretch>
            <a:fillRect/>
          </a:stretch>
        </p:blipFill>
        <p:spPr bwMode="auto">
          <a:xfrm>
            <a:off x="1619589" y="-34925"/>
            <a:ext cx="7431087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8C232006-66D4-440F-A8E5-E0B9126AB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065" y="3889630"/>
            <a:ext cx="6938837" cy="2691052"/>
          </a:xfrm>
        </p:spPr>
        <p:txBody>
          <a:bodyPr/>
          <a:lstStyle/>
          <a:p>
            <a:pPr marL="180000" indent="-180000">
              <a:spcBef>
                <a:spcPts val="1200"/>
              </a:spcBef>
              <a:defRPr/>
            </a:pPr>
            <a:r>
              <a:rPr lang="nb-NO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Kirken symbol på norsk selvstendighet</a:t>
            </a:r>
          </a:p>
          <a:p>
            <a:pPr marL="360000" lvl="1" indent="-180000">
              <a:spcBef>
                <a:spcPts val="1200"/>
              </a:spcBef>
              <a:defRPr/>
            </a:pP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Største organisasjon</a:t>
            </a:r>
          </a:p>
          <a:p>
            <a:pPr marL="504000" lvl="2" indent="-180000">
              <a:spcBef>
                <a:spcPts val="600"/>
              </a:spcBef>
              <a:defRPr/>
            </a:pPr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tusen kirker, katedraler, klostre og hospitaler</a:t>
            </a:r>
          </a:p>
          <a:p>
            <a:pPr marL="504000" lvl="2" indent="-180000">
              <a:spcBef>
                <a:spcPts val="600"/>
              </a:spcBef>
              <a:defRPr/>
            </a:pPr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Bispeborger, prestegårder og gjestehus for pilegrimer</a:t>
            </a:r>
          </a:p>
          <a:p>
            <a:pPr marL="504000" lvl="2" indent="-180000">
              <a:spcBef>
                <a:spcPts val="600"/>
              </a:spcBef>
              <a:defRPr/>
            </a:pPr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Tusener altertavler, kirkesølv, skulpturer, malerier, klær</a:t>
            </a:r>
          </a:p>
          <a:p>
            <a:pPr marL="504000" lvl="2" indent="-180000">
              <a:spcBef>
                <a:spcPts val="600"/>
              </a:spcBef>
              <a:defRPr/>
            </a:pPr>
            <a:r>
              <a:rPr lang="nb-NO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Biblioteker og arkiv</a:t>
            </a:r>
          </a:p>
          <a:p>
            <a:pPr marL="360000" lvl="1" indent="-180000">
              <a:spcBef>
                <a:spcPts val="1200"/>
              </a:spcBef>
              <a:defRPr/>
            </a:pPr>
            <a:r>
              <a:rPr lang="nb-NO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Hyppige messer - folk kommer og går når de vil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 bldLvl="3"/>
    </p:bldLst>
  </p:timing>
</p:sld>
</file>

<file path=ppt/theme/theme1.xml><?xml version="1.0" encoding="utf-8"?>
<a:theme xmlns:a="http://schemas.openxmlformats.org/drawingml/2006/main" name="Skaperkraft">
  <a:themeElements>
    <a:clrScheme name="Skaperkraft 1">
      <a:dk1>
        <a:srgbClr val="2C2D2C"/>
      </a:dk1>
      <a:lt1>
        <a:srgbClr val="FFFFFF"/>
      </a:lt1>
      <a:dk2>
        <a:srgbClr val="0ABFB6"/>
      </a:dk2>
      <a:lt2>
        <a:srgbClr val="FFFFFF"/>
      </a:lt2>
      <a:accent1>
        <a:srgbClr val="0ABFB6"/>
      </a:accent1>
      <a:accent2>
        <a:srgbClr val="7BCCC7"/>
      </a:accent2>
      <a:accent3>
        <a:srgbClr val="B4E0DC"/>
      </a:accent3>
      <a:accent4>
        <a:srgbClr val="00BCEF"/>
      </a:accent4>
      <a:accent5>
        <a:srgbClr val="CBCCCB"/>
      </a:accent5>
      <a:accent6>
        <a:srgbClr val="F3F4F3"/>
      </a:accent6>
      <a:hlink>
        <a:srgbClr val="0ABFB6"/>
      </a:hlink>
      <a:folHlink>
        <a:srgbClr val="F27F6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197C7FA-BD22-954B-88C0-B4F615EF216A}" vid="{F48E9978-6873-FA4D-9FEE-B3DD4A0E0DA9}"/>
    </a:ext>
  </a:extLst>
</a:theme>
</file>

<file path=ppt/theme/theme2.xml><?xml version="1.0" encoding="utf-8"?>
<a:theme xmlns:a="http://schemas.openxmlformats.org/drawingml/2006/main" name="Blanke Slides">
  <a:themeElements>
    <a:clrScheme name="Skaperkraft 1">
      <a:dk1>
        <a:srgbClr val="2C2D2C"/>
      </a:dk1>
      <a:lt1>
        <a:srgbClr val="FFFFFF"/>
      </a:lt1>
      <a:dk2>
        <a:srgbClr val="0ABFB6"/>
      </a:dk2>
      <a:lt2>
        <a:srgbClr val="FFFFFF"/>
      </a:lt2>
      <a:accent1>
        <a:srgbClr val="0ABFB6"/>
      </a:accent1>
      <a:accent2>
        <a:srgbClr val="7BCCC7"/>
      </a:accent2>
      <a:accent3>
        <a:srgbClr val="B4E0DC"/>
      </a:accent3>
      <a:accent4>
        <a:srgbClr val="00BCEF"/>
      </a:accent4>
      <a:accent5>
        <a:srgbClr val="CBCCCB"/>
      </a:accent5>
      <a:accent6>
        <a:srgbClr val="F3F4F3"/>
      </a:accent6>
      <a:hlink>
        <a:srgbClr val="0ABFB6"/>
      </a:hlink>
      <a:folHlink>
        <a:srgbClr val="F27F6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197C7FA-BD22-954B-88C0-B4F615EF216A}" vid="{D3A0A0DC-95D1-1E49-AAE2-6D6F59CE4C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PowerPoint-mal</Template>
  <TotalTime>10354</TotalTime>
  <Words>2572</Words>
  <Application>Microsoft Office PowerPoint</Application>
  <PresentationFormat>Widescreen</PresentationFormat>
  <Paragraphs>442</Paragraphs>
  <Slides>34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34</vt:i4>
      </vt:variant>
    </vt:vector>
  </HeadingPairs>
  <TitlesOfParts>
    <vt:vector size="46" baseType="lpstr">
      <vt:lpstr>Arial</vt:lpstr>
      <vt:lpstr>ArialMT</vt:lpstr>
      <vt:lpstr>Calibri</vt:lpstr>
      <vt:lpstr>Calibri Light</vt:lpstr>
      <vt:lpstr>Calisto MT</vt:lpstr>
      <vt:lpstr>Gill Sans MT</vt:lpstr>
      <vt:lpstr>Open Sans</vt:lpstr>
      <vt:lpstr>Raleway</vt:lpstr>
      <vt:lpstr>Tahoma</vt:lpstr>
      <vt:lpstr>Wingdings</vt:lpstr>
      <vt:lpstr>Skaperkraft</vt:lpstr>
      <vt:lpstr>Blanke Slides</vt:lpstr>
      <vt:lpstr> «Kirke i 1000 år»</vt:lpstr>
      <vt:lpstr>Fortiden er et annet land</vt:lpstr>
      <vt:lpstr>Tidslinje</vt:lpstr>
      <vt:lpstr>«Fortiden er et fremmed land»</vt:lpstr>
      <vt:lpstr>PowerPoint-presentasjon</vt:lpstr>
      <vt:lpstr>PowerPoint-presentasjon</vt:lpstr>
      <vt:lpstr>Ingen ny kristning</vt:lpstr>
      <vt:lpstr>Kirken før reformasjonen - «Eier 45 % av jorden og leder Riksrådet»</vt:lpstr>
      <vt:lpstr>PowerPoint-presentasjon</vt:lpstr>
      <vt:lpstr>Kort kamp - lang prosess</vt:lpstr>
      <vt:lpstr>Styrt ovenfra</vt:lpstr>
      <vt:lpstr>Samtalespørsmål</vt:lpstr>
      <vt:lpstr>Hva er en reformasjon?</vt:lpstr>
      <vt:lpstr>Ingen ny kristning</vt:lpstr>
      <vt:lpstr>Ikke bare teologi</vt:lpstr>
      <vt:lpstr>Vanskelig overgang</vt:lpstr>
      <vt:lpstr>Holde folket fromt og luthersk</vt:lpstr>
      <vt:lpstr>Positive effekter</vt:lpstr>
      <vt:lpstr>Hva førte reformasjonen til?</vt:lpstr>
      <vt:lpstr>Samtalespørsmål</vt:lpstr>
      <vt:lpstr>Forsterket viktige kristne verdier</vt:lpstr>
      <vt:lpstr>Mest sekulære land de beste?</vt:lpstr>
      <vt:lpstr>Mest sekulære land de beste?</vt:lpstr>
      <vt:lpstr>Skapte kirken den nordiske samfunnstilliten?</vt:lpstr>
      <vt:lpstr>PowerPoint-presentasjon</vt:lpstr>
      <vt:lpstr>Skolen og det myndige lekfolk</vt:lpstr>
      <vt:lpstr>Toregimentslæren</vt:lpstr>
      <vt:lpstr>«Opplysningstiden = antikkens verdier»?</vt:lpstr>
      <vt:lpstr>Reformasjonen forsterket viktige verdier</vt:lpstr>
      <vt:lpstr>Samtalespørsmål</vt:lpstr>
      <vt:lpstr>PowerPoint-presentasjon</vt:lpstr>
      <vt:lpstr>PowerPoint-presentasjon</vt:lpstr>
      <vt:lpstr>Visste du at</vt:lpstr>
      <vt:lpstr>Funfacts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Kirke i 1000 år - Utarbeidet av tankesmien Skaperkraft</dc:title>
  <dc:creator>Øyvind Håbrekke</dc:creator>
  <cp:lastModifiedBy>Bjørn Are Davidsen</cp:lastModifiedBy>
  <cp:revision>220</cp:revision>
  <dcterms:created xsi:type="dcterms:W3CDTF">2019-11-20T09:42:38Z</dcterms:created>
  <dcterms:modified xsi:type="dcterms:W3CDTF">2022-03-08T11:06:36Z</dcterms:modified>
</cp:coreProperties>
</file>